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20"/>
  </p:notesMasterIdLst>
  <p:sldIdLst>
    <p:sldId id="274" r:id="rId2"/>
    <p:sldId id="257" r:id="rId3"/>
    <p:sldId id="258" r:id="rId4"/>
    <p:sldId id="259" r:id="rId5"/>
    <p:sldId id="260" r:id="rId6"/>
    <p:sldId id="261" r:id="rId7"/>
    <p:sldId id="262" r:id="rId8"/>
    <p:sldId id="263" r:id="rId9"/>
    <p:sldId id="277" r:id="rId10"/>
    <p:sldId id="264" r:id="rId11"/>
    <p:sldId id="265" r:id="rId12"/>
    <p:sldId id="266" r:id="rId13"/>
    <p:sldId id="267" r:id="rId14"/>
    <p:sldId id="268" r:id="rId15"/>
    <p:sldId id="269" r:id="rId16"/>
    <p:sldId id="270" r:id="rId17"/>
    <p:sldId id="275" r:id="rId18"/>
    <p:sldId id="276" r:id="rId19"/>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8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4" cy="513508"/>
          </a:xfrm>
          <a:prstGeom prst="rect">
            <a:avLst/>
          </a:prstGeom>
        </p:spPr>
        <p:txBody>
          <a:bodyPr vert="horz" lIns="95445" tIns="47723" rIns="95445" bIns="4772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4" cy="513508"/>
          </a:xfrm>
          <a:prstGeom prst="rect">
            <a:avLst/>
          </a:prstGeom>
        </p:spPr>
        <p:txBody>
          <a:bodyPr vert="horz" lIns="95445" tIns="47723" rIns="95445" bIns="47723" rtlCol="0"/>
          <a:lstStyle>
            <a:lvl1pPr algn="r">
              <a:defRPr sz="1300"/>
            </a:lvl1pPr>
          </a:lstStyle>
          <a:p>
            <a:fld id="{09E50E3C-8847-40C0-AC7E-6E45DA901038}" type="datetimeFigureOut">
              <a:rPr kumimoji="1" lang="ja-JP" altLang="en-US" smtClean="0"/>
              <a:t>2025/1/10</a:t>
            </a:fld>
            <a:endParaRPr kumimoji="1" lang="ja-JP" altLang="en-US"/>
          </a:p>
        </p:txBody>
      </p:sp>
      <p:sp>
        <p:nvSpPr>
          <p:cNvPr id="4" name="スライド イメージ プレースホルダー 3"/>
          <p:cNvSpPr>
            <a:spLocks noGrp="1" noRot="1" noChangeAspect="1"/>
          </p:cNvSpPr>
          <p:nvPr>
            <p:ph type="sldImg" idx="2"/>
          </p:nvPr>
        </p:nvSpPr>
        <p:spPr>
          <a:xfrm>
            <a:off x="1247775" y="1279525"/>
            <a:ext cx="4603750" cy="3452813"/>
          </a:xfrm>
          <a:prstGeom prst="rect">
            <a:avLst/>
          </a:prstGeom>
          <a:noFill/>
          <a:ln w="12700">
            <a:solidFill>
              <a:prstClr val="black"/>
            </a:solidFill>
          </a:ln>
        </p:spPr>
        <p:txBody>
          <a:bodyPr vert="horz" lIns="95445" tIns="47723" rIns="95445" bIns="47723" rtlCol="0" anchor="ctr"/>
          <a:lstStyle/>
          <a:p>
            <a:endParaRPr lang="ja-JP" altLang="en-US"/>
          </a:p>
        </p:txBody>
      </p:sp>
      <p:sp>
        <p:nvSpPr>
          <p:cNvPr id="5" name="ノート プレースホルダー 4"/>
          <p:cNvSpPr>
            <a:spLocks noGrp="1"/>
          </p:cNvSpPr>
          <p:nvPr>
            <p:ph type="body" sz="quarter" idx="3"/>
          </p:nvPr>
        </p:nvSpPr>
        <p:spPr>
          <a:xfrm>
            <a:off x="709931" y="4925408"/>
            <a:ext cx="5679440" cy="4029879"/>
          </a:xfrm>
          <a:prstGeom prst="rect">
            <a:avLst/>
          </a:prstGeom>
        </p:spPr>
        <p:txBody>
          <a:bodyPr vert="horz" lIns="95445" tIns="47723" rIns="95445" bIns="477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5445" tIns="47723" rIns="95445" bIns="4772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5445" tIns="47723" rIns="95445" bIns="47723" rtlCol="0" anchor="b"/>
          <a:lstStyle>
            <a:lvl1pPr algn="r">
              <a:defRPr sz="1300"/>
            </a:lvl1pPr>
          </a:lstStyle>
          <a:p>
            <a:fld id="{1BA0AE84-82CF-4479-A131-AD310B61812C}" type="slidenum">
              <a:rPr kumimoji="1" lang="ja-JP" altLang="en-US" smtClean="0"/>
              <a:t>‹#›</a:t>
            </a:fld>
            <a:endParaRPr kumimoji="1" lang="ja-JP" altLang="en-US"/>
          </a:p>
        </p:txBody>
      </p:sp>
    </p:spTree>
    <p:extLst>
      <p:ext uri="{BB962C8B-B14F-4D97-AF65-F5344CB8AC3E}">
        <p14:creationId xmlns:p14="http://schemas.microsoft.com/office/powerpoint/2010/main" val="10956294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D98B63-11EB-449D-960B-8FC2B87E2EEB}" type="datetime1">
              <a:rPr kumimoji="1" lang="ja-JP" altLang="en-US" smtClean="0"/>
              <a:t>2025/1/10</a:t>
            </a:fld>
            <a:endParaRPr kumimoji="1" lang="ja-JP" altLang="en-US"/>
          </a:p>
        </p:txBody>
      </p:sp>
      <p:sp>
        <p:nvSpPr>
          <p:cNvPr id="5" name="Footer Placeholder 4"/>
          <p:cNvSpPr>
            <a:spLocks noGrp="1"/>
          </p:cNvSpPr>
          <p:nvPr>
            <p:ph type="ftr" sz="quarter" idx="11"/>
          </p:nvPr>
        </p:nvSpPr>
        <p:spPr>
          <a:xfrm>
            <a:off x="812805" y="6272785"/>
            <a:ext cx="4745736" cy="365125"/>
          </a:xfrm>
        </p:spPr>
        <p:txBody>
          <a:bodyPr/>
          <a:lstStyle/>
          <a:p>
            <a:endParaRPr kumimoji="1" lang="ja-JP"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52025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14965C3-B2E0-48C6-93B0-60C2725E21F5}"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76917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9546155-69C8-4BCF-9C9A-EF28C54340B6}"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177766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54DA6AE-20EF-4BB0-8646-7807E924FD78}"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07756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A930D5AB-A540-4C67-A152-56A9FA7617DF}" type="datetime1">
              <a:rPr kumimoji="1" lang="ja-JP" altLang="en-US" smtClean="0"/>
              <a:t>2025/1/10</a:t>
            </a:fld>
            <a:endParaRPr kumimoji="1" lang="ja-JP"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kumimoji="1" lang="ja-JP"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62722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59ADAA-8893-417C-AF20-3B7942666B8A}" type="datetime1">
              <a:rPr kumimoji="1" lang="ja-JP" altLang="en-US" smtClean="0"/>
              <a:t>2025/1/10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154382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88F1A12-1E0F-4EE5-87B6-7974AA0494A7}" type="datetime1">
              <a:rPr kumimoji="1" lang="ja-JP" altLang="en-US" smtClean="0"/>
              <a:t>2025/1/10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423898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51682A1E-4708-4448-A764-14AD2E551B4C}" type="datetime1">
              <a:rPr kumimoji="1" lang="ja-JP" altLang="en-US" smtClean="0"/>
              <a:t>2025/1/10</a:t>
            </a:fld>
            <a:endParaRPr kumimoji="1" lang="ja-JP"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kumimoji="1" lang="ja-JP" altLang="en-US"/>
          </a:p>
        </p:txBody>
      </p:sp>
      <p:sp>
        <p:nvSpPr>
          <p:cNvPr id="5" name="Slide Number Placeholder 4"/>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410534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8CF0D-5F82-4488-A20F-28F010168DFF}" type="datetime1">
              <a:rPr kumimoji="1" lang="ja-JP" altLang="en-US" smtClean="0"/>
              <a:t>2025/1/10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202722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a:t>マスター タイトルの書式設定</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C9F5D16A-6401-4108-B1C1-1A98B89002D7}" type="datetime1">
              <a:rPr kumimoji="1" lang="ja-JP" altLang="en-US" smtClean="0"/>
              <a:t>2025/1/10</a:t>
            </a:fld>
            <a:endParaRPr kumimoji="1" lang="ja-JP" altLang="en-US"/>
          </a:p>
        </p:txBody>
      </p:sp>
      <p:sp>
        <p:nvSpPr>
          <p:cNvPr id="10" name="Footer Placeholder 9"/>
          <p:cNvSpPr>
            <a:spLocks noGrp="1"/>
          </p:cNvSpPr>
          <p:nvPr>
            <p:ph type="ftr" sz="quarter" idx="11"/>
          </p:nvPr>
        </p:nvSpPr>
        <p:spPr/>
        <p:txBody>
          <a:bodyPr/>
          <a:lstStyle/>
          <a:p>
            <a:endParaRPr kumimoji="1" lang="ja-JP" altLang="en-US"/>
          </a:p>
        </p:txBody>
      </p:sp>
      <p:sp>
        <p:nvSpPr>
          <p:cNvPr id="11" name="Slide Number Placeholder 10"/>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133695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E52A8BB5-C42A-4506-9233-DB108FB2BDAE}" type="datetime1">
              <a:rPr kumimoji="1" lang="ja-JP" altLang="en-US" smtClean="0"/>
              <a:t>2025/1/10</a:t>
            </a:fld>
            <a:endParaRPr kumimoji="1" lang="ja-JP" altLang="en-US"/>
          </a:p>
        </p:txBody>
      </p:sp>
      <p:sp>
        <p:nvSpPr>
          <p:cNvPr id="10" name="Slide Number Placeholder 9"/>
          <p:cNvSpPr>
            <a:spLocks noGrp="1"/>
          </p:cNvSpPr>
          <p:nvPr>
            <p:ph type="sldNum" sz="quarter" idx="12"/>
          </p:nvPr>
        </p:nvSpPr>
        <p:spPr/>
        <p:txBody>
          <a:body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2434299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D49A56C2-3A60-4088-806F-4C7A54681901}" type="datetime1">
              <a:rPr kumimoji="1" lang="ja-JP" altLang="en-US" smtClean="0"/>
              <a:t>2025/1/10</a:t>
            </a:fld>
            <a:endParaRPr kumimoji="1" lang="ja-JP"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8E33FDC9-7170-49FC-9623-C7EF9513EABE}" type="slidenum">
              <a:rPr kumimoji="1" lang="ja-JP" altLang="en-US" smtClean="0"/>
              <a:t>‹#›</a:t>
            </a:fld>
            <a:endParaRPr kumimoji="1" lang="ja-JP" altLang="en-US"/>
          </a:p>
        </p:txBody>
      </p:sp>
    </p:spTree>
    <p:extLst>
      <p:ext uri="{BB962C8B-B14F-4D97-AF65-F5344CB8AC3E}">
        <p14:creationId xmlns:p14="http://schemas.microsoft.com/office/powerpoint/2010/main" val="377035770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lvl1pPr algn="l" defTabSz="914400" rtl="0" eaLnBrk="1" latinLnBrk="0" hangingPunct="1">
        <a:lnSpc>
          <a:spcPct val="90000"/>
        </a:lnSpc>
        <a:spcBef>
          <a:spcPct val="0"/>
        </a:spcBef>
        <a:buNone/>
        <a:defRPr kumimoji="1"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8.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60E0626-5290-D9FB-8AAB-2A6CA96CA013}"/>
              </a:ext>
            </a:extLst>
          </p:cNvPr>
          <p:cNvSpPr>
            <a:spLocks noGrp="1"/>
          </p:cNvSpPr>
          <p:nvPr>
            <p:ph type="sldNum" sz="quarter" idx="12"/>
          </p:nvPr>
        </p:nvSpPr>
        <p:spPr/>
        <p:txBody>
          <a:bodyPr/>
          <a:lstStyle/>
          <a:p>
            <a:fld id="{8E33FDC9-7170-49FC-9623-C7EF9513EABE}" type="slidenum">
              <a:rPr kumimoji="1" lang="ja-JP" altLang="en-US" smtClean="0"/>
              <a:t>1</a:t>
            </a:fld>
            <a:endParaRPr kumimoji="1" lang="ja-JP" altLang="en-US"/>
          </a:p>
        </p:txBody>
      </p:sp>
      <p:graphicFrame>
        <p:nvGraphicFramePr>
          <p:cNvPr id="3" name="オブジェクト 2">
            <a:extLst>
              <a:ext uri="{FF2B5EF4-FFF2-40B4-BE49-F238E27FC236}">
                <a16:creationId xmlns:a16="http://schemas.microsoft.com/office/drawing/2014/main" id="{5E6683AD-7C64-C433-7A68-7A91C1538BAA}"/>
              </a:ext>
            </a:extLst>
          </p:cNvPr>
          <p:cNvGraphicFramePr>
            <a:graphicFrameLocks noChangeAspect="1"/>
          </p:cNvGraphicFramePr>
          <p:nvPr>
            <p:extLst>
              <p:ext uri="{D42A27DB-BD31-4B8C-83A1-F6EECF244321}">
                <p14:modId xmlns:p14="http://schemas.microsoft.com/office/powerpoint/2010/main" val="1447245771"/>
              </p:ext>
            </p:extLst>
          </p:nvPr>
        </p:nvGraphicFramePr>
        <p:xfrm>
          <a:off x="685413" y="1268964"/>
          <a:ext cx="7817888" cy="2901334"/>
        </p:xfrm>
        <a:graphic>
          <a:graphicData uri="http://schemas.openxmlformats.org/presentationml/2006/ole">
            <mc:AlternateContent xmlns:mc="http://schemas.openxmlformats.org/markup-compatibility/2006">
              <mc:Choice xmlns:v="urn:schemas-microsoft-com:vml" Requires="v">
                <p:oleObj r:id="rId2" imgW="23256992" imgH="8433950" progId="">
                  <p:embed/>
                </p:oleObj>
              </mc:Choice>
              <mc:Fallback>
                <p:oleObj r:id="rId2" imgW="23256992" imgH="8433950" progId="">
                  <p:embed/>
                  <p:pic>
                    <p:nvPicPr>
                      <p:cNvPr id="10" name="オブジェクト 9">
                        <a:extLst>
                          <a:ext uri="{FF2B5EF4-FFF2-40B4-BE49-F238E27FC236}">
                            <a16:creationId xmlns:a16="http://schemas.microsoft.com/office/drawing/2014/main" id="{FB65DAEF-1304-8D97-3343-19DEBA2065FF}"/>
                          </a:ext>
                        </a:extLst>
                      </p:cNvPr>
                      <p:cNvPicPr/>
                      <p:nvPr/>
                    </p:nvPicPr>
                    <p:blipFill>
                      <a:blip r:embed="rId3"/>
                      <a:stretch>
                        <a:fillRect/>
                      </a:stretch>
                    </p:blipFill>
                    <p:spPr>
                      <a:xfrm>
                        <a:off x="685413" y="1268964"/>
                        <a:ext cx="7817888" cy="2901334"/>
                      </a:xfrm>
                      <a:prstGeom prst="rect">
                        <a:avLst/>
                      </a:prstGeom>
                    </p:spPr>
                  </p:pic>
                </p:oleObj>
              </mc:Fallback>
            </mc:AlternateContent>
          </a:graphicData>
        </a:graphic>
      </p:graphicFrame>
      <p:sp>
        <p:nvSpPr>
          <p:cNvPr id="5" name="タイトル 1">
            <a:extLst>
              <a:ext uri="{FF2B5EF4-FFF2-40B4-BE49-F238E27FC236}">
                <a16:creationId xmlns:a16="http://schemas.microsoft.com/office/drawing/2014/main" id="{18AE173F-3B6A-BE64-555E-56B2DCC2026D}"/>
              </a:ext>
            </a:extLst>
          </p:cNvPr>
          <p:cNvSpPr txBox="1">
            <a:spLocks/>
          </p:cNvSpPr>
          <p:nvPr/>
        </p:nvSpPr>
        <p:spPr>
          <a:xfrm>
            <a:off x="961054" y="1539552"/>
            <a:ext cx="7427166" cy="2519264"/>
          </a:xfrm>
          <a:prstGeom prst="rect">
            <a:avLst/>
          </a:prstGeom>
        </p:spPr>
        <p:txBody>
          <a:bodyPr>
            <a:normAutofit fontScale="97500"/>
          </a:bodyPr>
          <a:lstStyle>
            <a:lvl1pPr algn="l" defTabSz="914400" rtl="0" eaLnBrk="1" latinLnBrk="0" hangingPunct="1">
              <a:lnSpc>
                <a:spcPct val="90000"/>
              </a:lnSpc>
              <a:spcBef>
                <a:spcPct val="0"/>
              </a:spcBef>
              <a:buNone/>
              <a:defRPr kumimoji="1"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00000"/>
              </a:lnSpc>
            </a:pPr>
            <a:r>
              <a:rPr lang="ja-JP" altLang="en-US" sz="3600" dirty="0">
                <a:solidFill>
                  <a:schemeClr val="tx1"/>
                </a:solidFill>
                <a:effectLst>
                  <a:outerShdw blurRad="38100" dist="38100" dir="2700000" algn="tl">
                    <a:srgbClr val="000000">
                      <a:alpha val="43137"/>
                    </a:srgbClr>
                  </a:outerShdw>
                </a:effectLst>
                <a:latin typeface="+mj-ea"/>
              </a:rPr>
              <a:t>業務継続計画（感染症ＢＣＰ</a:t>
            </a:r>
            <a:r>
              <a:rPr lang="en-US" altLang="ja-JP" sz="3600" dirty="0">
                <a:solidFill>
                  <a:schemeClr val="tx1"/>
                </a:solidFill>
                <a:effectLst>
                  <a:outerShdw blurRad="38100" dist="38100" dir="2700000" algn="tl">
                    <a:srgbClr val="000000">
                      <a:alpha val="43137"/>
                    </a:srgbClr>
                  </a:outerShdw>
                </a:effectLst>
                <a:latin typeface="+mj-ea"/>
              </a:rPr>
              <a:t>)</a:t>
            </a:r>
            <a:br>
              <a:rPr lang="en-US" altLang="ja-JP" sz="3600" dirty="0">
                <a:solidFill>
                  <a:schemeClr val="tx1"/>
                </a:solidFill>
                <a:effectLst>
                  <a:outerShdw blurRad="38100" dist="38100" dir="2700000" algn="tl">
                    <a:srgbClr val="000000">
                      <a:alpha val="43137"/>
                    </a:srgbClr>
                  </a:outerShdw>
                </a:effectLst>
                <a:latin typeface="+mj-ea"/>
              </a:rPr>
            </a:br>
            <a:r>
              <a:rPr lang="ja-JP" altLang="ja-JP" sz="29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t>感染症の予防及びまん延</a:t>
            </a:r>
            <a:r>
              <a:rPr lang="ja-JP" altLang="en-US" sz="29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t>の</a:t>
            </a:r>
            <a:r>
              <a:rPr lang="ja-JP" altLang="ja-JP" sz="29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t>防止のための</a:t>
            </a:r>
            <a:r>
              <a:rPr lang="ja-JP" altLang="en-US" sz="29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t>措置</a:t>
            </a:r>
            <a:br>
              <a:rPr lang="en-US" altLang="ja-JP" sz="36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br>
            <a:r>
              <a:rPr lang="ja-JP" altLang="en-US" sz="27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t>に関する研修</a:t>
            </a:r>
            <a:br>
              <a:rPr lang="en-US" altLang="ja-JP" sz="3200" kern="100" dirty="0">
                <a:solidFill>
                  <a:schemeClr val="tx1"/>
                </a:solidFill>
                <a:effectLst>
                  <a:outerShdw blurRad="38100" dist="38100" dir="2700000" algn="tl">
                    <a:srgbClr val="000000">
                      <a:alpha val="43137"/>
                    </a:srgbClr>
                  </a:outerShdw>
                </a:effectLst>
                <a:latin typeface="+mj-ea"/>
                <a:cs typeface="Times New Roman" panose="02020603050405020304" pitchFamily="18" charset="0"/>
              </a:rPr>
            </a:br>
            <a:br>
              <a:rPr lang="en-US" altLang="ja-JP" sz="3200" kern="100" dirty="0">
                <a:latin typeface="+mj-ea"/>
                <a:cs typeface="Times New Roman" panose="02020603050405020304" pitchFamily="18" charset="0"/>
              </a:rPr>
            </a:br>
            <a:r>
              <a:rPr lang="ja-JP" altLang="en-US" sz="2400" kern="100" dirty="0">
                <a:solidFill>
                  <a:srgbClr val="FF0000"/>
                </a:solidFill>
                <a:effectLst>
                  <a:outerShdw blurRad="38100" dist="38100" dir="2700000" algn="tl">
                    <a:srgbClr val="000000">
                      <a:alpha val="43137"/>
                    </a:srgbClr>
                  </a:outerShdw>
                </a:effectLst>
                <a:latin typeface="+mj-ea"/>
                <a:cs typeface="Times New Roman" panose="02020603050405020304" pitchFamily="18" charset="0"/>
              </a:rPr>
              <a:t>緊急事態の発生時にも重要業務を継続していくために</a:t>
            </a:r>
            <a:endParaRPr lang="ja-JP" altLang="en-US" sz="2400" dirty="0">
              <a:solidFill>
                <a:srgbClr val="FF0000"/>
              </a:solidFill>
              <a:effectLst>
                <a:outerShdw blurRad="38100" dist="38100" dir="2700000" algn="tl">
                  <a:srgbClr val="000000">
                    <a:alpha val="43137"/>
                  </a:srgbClr>
                </a:outerShdw>
              </a:effectLst>
              <a:latin typeface="+mj-ea"/>
            </a:endParaRPr>
          </a:p>
        </p:txBody>
      </p:sp>
      <p:sp>
        <p:nvSpPr>
          <p:cNvPr id="6" name="字幕 2">
            <a:extLst>
              <a:ext uri="{FF2B5EF4-FFF2-40B4-BE49-F238E27FC236}">
                <a16:creationId xmlns:a16="http://schemas.microsoft.com/office/drawing/2014/main" id="{00A89F05-88D1-E6D4-71EE-C1C31DE8669E}"/>
              </a:ext>
            </a:extLst>
          </p:cNvPr>
          <p:cNvSpPr txBox="1">
            <a:spLocks/>
          </p:cNvSpPr>
          <p:nvPr/>
        </p:nvSpPr>
        <p:spPr>
          <a:xfrm>
            <a:off x="1119673" y="5197890"/>
            <a:ext cx="5486400" cy="39481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a:lstStyle>
          <a:p>
            <a:pPr marL="0" indent="0">
              <a:buNone/>
            </a:pPr>
            <a:r>
              <a:rPr lang="ja-JP" altLang="en-US" dirty="0"/>
              <a:t>主催：田川地区社協連絡協議会</a:t>
            </a:r>
          </a:p>
        </p:txBody>
      </p:sp>
      <p:sp>
        <p:nvSpPr>
          <p:cNvPr id="7" name="字幕 2">
            <a:extLst>
              <a:ext uri="{FF2B5EF4-FFF2-40B4-BE49-F238E27FC236}">
                <a16:creationId xmlns:a16="http://schemas.microsoft.com/office/drawing/2014/main" id="{05EAFB62-AEA4-0341-E0A4-5705580A8287}"/>
              </a:ext>
            </a:extLst>
          </p:cNvPr>
          <p:cNvSpPr txBox="1">
            <a:spLocks/>
          </p:cNvSpPr>
          <p:nvPr/>
        </p:nvSpPr>
        <p:spPr>
          <a:xfrm>
            <a:off x="1119674" y="5600199"/>
            <a:ext cx="7156580" cy="3948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kumimoji="1" sz="20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kumimoji="1" sz="2000" kern="1200">
                <a:solidFill>
                  <a:schemeClr val="tx1">
                    <a:lumMod val="65000"/>
                    <a:lumOff val="35000"/>
                  </a:schemeClr>
                </a:solidFill>
                <a:latin typeface="+mn-lt"/>
                <a:ea typeface="+mn-ea"/>
                <a:cs typeface="+mn-cs"/>
              </a:defRPr>
            </a:lvl9pPr>
          </a:lstStyle>
          <a:p>
            <a:r>
              <a:rPr lang="ja-JP" altLang="en-US" sz="1400" dirty="0">
                <a:solidFill>
                  <a:schemeClr val="tx1"/>
                </a:solidFill>
                <a:latin typeface="+mn-ea"/>
              </a:rPr>
              <a:t>令和７年１月１７日（金）</a:t>
            </a:r>
            <a:r>
              <a:rPr lang="en-US" altLang="ja-JP" sz="1400" dirty="0">
                <a:solidFill>
                  <a:schemeClr val="tx1"/>
                </a:solidFill>
                <a:latin typeface="+mn-ea"/>
              </a:rPr>
              <a:t>15</a:t>
            </a:r>
            <a:r>
              <a:rPr lang="ja-JP" altLang="en-US" sz="1400" dirty="0">
                <a:solidFill>
                  <a:schemeClr val="tx1"/>
                </a:solidFill>
                <a:latin typeface="+mn-ea"/>
              </a:rPr>
              <a:t>：</a:t>
            </a:r>
            <a:r>
              <a:rPr lang="en-US" altLang="ja-JP" sz="1400" dirty="0">
                <a:solidFill>
                  <a:schemeClr val="tx1"/>
                </a:solidFill>
                <a:latin typeface="+mn-ea"/>
              </a:rPr>
              <a:t>00</a:t>
            </a:r>
            <a:r>
              <a:rPr lang="ja-JP" altLang="en-US" sz="1400" dirty="0">
                <a:solidFill>
                  <a:schemeClr val="tx1"/>
                </a:solidFill>
                <a:latin typeface="+mn-ea"/>
              </a:rPr>
              <a:t>～　香春町地域福祉センター香泉荘</a:t>
            </a:r>
          </a:p>
        </p:txBody>
      </p:sp>
      <p:sp>
        <p:nvSpPr>
          <p:cNvPr id="4" name="テキスト ボックス 3">
            <a:extLst>
              <a:ext uri="{FF2B5EF4-FFF2-40B4-BE49-F238E27FC236}">
                <a16:creationId xmlns:a16="http://schemas.microsoft.com/office/drawing/2014/main" id="{3BE0881F-C94A-854E-A4CA-8C862F5F3D20}"/>
              </a:ext>
            </a:extLst>
          </p:cNvPr>
          <p:cNvSpPr txBox="1"/>
          <p:nvPr/>
        </p:nvSpPr>
        <p:spPr>
          <a:xfrm>
            <a:off x="4571394" y="4314762"/>
            <a:ext cx="3704860" cy="369332"/>
          </a:xfrm>
          <a:prstGeom prst="rect">
            <a:avLst/>
          </a:prstGeom>
          <a:noFill/>
        </p:spPr>
        <p:txBody>
          <a:bodyPr wrap="none" rtlCol="0">
            <a:spAutoFit/>
          </a:bodyPr>
          <a:lstStyle/>
          <a:p>
            <a:r>
              <a:rPr kumimoji="1" lang="ja-JP" altLang="en-US" dirty="0"/>
              <a:t>福智町社会福祉協議会　髙橋 英志</a:t>
            </a:r>
          </a:p>
        </p:txBody>
      </p:sp>
    </p:spTree>
    <p:extLst>
      <p:ext uri="{BB962C8B-B14F-4D97-AF65-F5344CB8AC3E}">
        <p14:creationId xmlns:p14="http://schemas.microsoft.com/office/powerpoint/2010/main" val="190350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EE2F7-C7E5-115B-9B69-4D918F87669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7E8FAF-DB81-44C5-C7A3-06A22C73DF34}"/>
              </a:ext>
            </a:extLst>
          </p:cNvPr>
          <p:cNvSpPr>
            <a:spLocks noGrp="1"/>
          </p:cNvSpPr>
          <p:nvPr>
            <p:ph type="title"/>
          </p:nvPr>
        </p:nvSpPr>
        <p:spPr>
          <a:xfrm>
            <a:off x="835088" y="823373"/>
            <a:ext cx="7772400" cy="1609344"/>
          </a:xfrm>
        </p:spPr>
        <p:txBody>
          <a:bodyPr>
            <a:normAutofit/>
          </a:bodyPr>
          <a:lstStyle/>
          <a:p>
            <a:r>
              <a:rPr kumimoji="1" lang="ja-JP" altLang="en-US" dirty="0"/>
              <a:t>地域包括支援センター</a:t>
            </a:r>
            <a:br>
              <a:rPr kumimoji="1" lang="en-US" altLang="ja-JP" dirty="0"/>
            </a:br>
            <a:r>
              <a:rPr kumimoji="1" lang="ja-JP" altLang="en-US" dirty="0"/>
              <a:t>居宅介護支援</a:t>
            </a:r>
            <a:r>
              <a:rPr kumimoji="1" lang="ja-JP" altLang="en-US" dirty="0">
                <a:latin typeface="+mj-ea"/>
              </a:rPr>
              <a:t>事業所の</a:t>
            </a:r>
            <a:r>
              <a:rPr kumimoji="1" lang="en-US" altLang="ja-JP" dirty="0">
                <a:latin typeface="+mj-ea"/>
              </a:rPr>
              <a:t>BCP</a:t>
            </a:r>
            <a:r>
              <a:rPr kumimoji="1" lang="ja-JP" altLang="en-US" dirty="0">
                <a:latin typeface="+mj-ea"/>
              </a:rPr>
              <a:t>は</a:t>
            </a:r>
          </a:p>
        </p:txBody>
      </p:sp>
      <p:sp>
        <p:nvSpPr>
          <p:cNvPr id="4" name="テキスト ボックス 3">
            <a:extLst>
              <a:ext uri="{FF2B5EF4-FFF2-40B4-BE49-F238E27FC236}">
                <a16:creationId xmlns:a16="http://schemas.microsoft.com/office/drawing/2014/main" id="{DB724B51-FBBD-7F26-CFE3-ECAAB699B821}"/>
              </a:ext>
            </a:extLst>
          </p:cNvPr>
          <p:cNvSpPr txBox="1"/>
          <p:nvPr/>
        </p:nvSpPr>
        <p:spPr>
          <a:xfrm>
            <a:off x="821094" y="2559242"/>
            <a:ext cx="7492482" cy="1446550"/>
          </a:xfrm>
          <a:prstGeom prst="rect">
            <a:avLst/>
          </a:prstGeom>
          <a:noFill/>
        </p:spPr>
        <p:txBody>
          <a:bodyPr wrap="square" rtlCol="0">
            <a:spAutoFit/>
          </a:bodyPr>
          <a:lstStyle/>
          <a:p>
            <a:pPr algn="l" fontAlgn="ctr">
              <a:spcAft>
                <a:spcPts val="1500"/>
              </a:spcAft>
            </a:pPr>
            <a:r>
              <a:rPr lang="ja-JP" altLang="en-US" sz="4400" b="0" i="0" dirty="0">
                <a:solidFill>
                  <a:srgbClr val="FF0000"/>
                </a:solidFill>
                <a:effectLst/>
                <a:latin typeface="Arial" panose="020B0604020202020204" pitchFamily="34" charset="0"/>
              </a:rPr>
              <a:t>利用者の感染症対策が目的ではない</a:t>
            </a:r>
          </a:p>
        </p:txBody>
      </p:sp>
      <p:graphicFrame>
        <p:nvGraphicFramePr>
          <p:cNvPr id="5" name="オブジェクト 4">
            <a:extLst>
              <a:ext uri="{FF2B5EF4-FFF2-40B4-BE49-F238E27FC236}">
                <a16:creationId xmlns:a16="http://schemas.microsoft.com/office/drawing/2014/main" id="{00D0B5F8-F477-CE39-B683-1054C5FC35B5}"/>
              </a:ext>
            </a:extLst>
          </p:cNvPr>
          <p:cNvGraphicFramePr>
            <a:graphicFrameLocks noChangeAspect="1"/>
          </p:cNvGraphicFramePr>
          <p:nvPr/>
        </p:nvGraphicFramePr>
        <p:xfrm>
          <a:off x="1133637" y="4341576"/>
          <a:ext cx="2253375" cy="1877202"/>
        </p:xfrm>
        <a:graphic>
          <a:graphicData uri="http://schemas.openxmlformats.org/presentationml/2006/ole">
            <mc:AlternateContent xmlns:mc="http://schemas.openxmlformats.org/markup-compatibility/2006">
              <mc:Choice xmlns:v="urn:schemas-microsoft-com:vml" Requires="v">
                <p:oleObj r:id="rId2" imgW="9241513" imgH="7698221" progId="">
                  <p:embed/>
                </p:oleObj>
              </mc:Choice>
              <mc:Fallback>
                <p:oleObj r:id="rId2" imgW="9241513" imgH="7698221" progId="">
                  <p:embed/>
                  <p:pic>
                    <p:nvPicPr>
                      <p:cNvPr id="5" name="オブジェクト 4">
                        <a:extLst>
                          <a:ext uri="{FF2B5EF4-FFF2-40B4-BE49-F238E27FC236}">
                            <a16:creationId xmlns:a16="http://schemas.microsoft.com/office/drawing/2014/main" id="{3AFB74B1-65C6-9DC5-29CB-9E8DB2304C09}"/>
                          </a:ext>
                        </a:extLst>
                      </p:cNvPr>
                      <p:cNvPicPr/>
                      <p:nvPr/>
                    </p:nvPicPr>
                    <p:blipFill>
                      <a:blip r:embed="rId3"/>
                      <a:stretch>
                        <a:fillRect/>
                      </a:stretch>
                    </p:blipFill>
                    <p:spPr>
                      <a:xfrm>
                        <a:off x="1133637" y="4341576"/>
                        <a:ext cx="2253375" cy="1877202"/>
                      </a:xfrm>
                      <a:prstGeom prst="rect">
                        <a:avLst/>
                      </a:prstGeom>
                    </p:spPr>
                  </p:pic>
                </p:oleObj>
              </mc:Fallback>
            </mc:AlternateContent>
          </a:graphicData>
        </a:graphic>
      </p:graphicFrame>
      <p:sp>
        <p:nvSpPr>
          <p:cNvPr id="7" name="テキスト ボックス 6">
            <a:extLst>
              <a:ext uri="{FF2B5EF4-FFF2-40B4-BE49-F238E27FC236}">
                <a16:creationId xmlns:a16="http://schemas.microsoft.com/office/drawing/2014/main" id="{CB1010D2-E33E-5530-ECB7-92EE53480D08}"/>
              </a:ext>
            </a:extLst>
          </p:cNvPr>
          <p:cNvSpPr txBox="1"/>
          <p:nvPr/>
        </p:nvSpPr>
        <p:spPr>
          <a:xfrm>
            <a:off x="2435289" y="4005792"/>
            <a:ext cx="1054359" cy="369332"/>
          </a:xfrm>
          <a:prstGeom prst="rect">
            <a:avLst/>
          </a:prstGeom>
          <a:noFill/>
        </p:spPr>
        <p:txBody>
          <a:bodyPr wrap="square" rtlCol="0">
            <a:spAutoFit/>
          </a:bodyPr>
          <a:lstStyle/>
          <a:p>
            <a:pPr algn="ctr"/>
            <a:r>
              <a:rPr kumimoji="1" lang="ja-JP" altLang="en-US" dirty="0">
                <a:solidFill>
                  <a:srgbClr val="0070C0"/>
                </a:solidFill>
              </a:rPr>
              <a:t>感染症</a:t>
            </a:r>
          </a:p>
        </p:txBody>
      </p:sp>
      <p:sp>
        <p:nvSpPr>
          <p:cNvPr id="6" name="テキスト ボックス 5">
            <a:extLst>
              <a:ext uri="{FF2B5EF4-FFF2-40B4-BE49-F238E27FC236}">
                <a16:creationId xmlns:a16="http://schemas.microsoft.com/office/drawing/2014/main" id="{012B6162-988A-A5FC-2467-89BE72AFF4E6}"/>
              </a:ext>
            </a:extLst>
          </p:cNvPr>
          <p:cNvSpPr txBox="1"/>
          <p:nvPr/>
        </p:nvSpPr>
        <p:spPr>
          <a:xfrm>
            <a:off x="4310744" y="3762236"/>
            <a:ext cx="4152122" cy="2387448"/>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地域包括支援センター、居宅介護支援</a:t>
            </a:r>
            <a:r>
              <a:rPr lang="ja-JP" altLang="en-US" sz="1600" dirty="0">
                <a:solidFill>
                  <a:srgbClr val="0070C0"/>
                </a:solidFill>
                <a:latin typeface="+mj-ea"/>
                <a:ea typeface="+mj-ea"/>
              </a:rPr>
              <a:t>事業所</a:t>
            </a:r>
            <a:r>
              <a:rPr lang="en-US" altLang="ja-JP" sz="1600" dirty="0">
                <a:solidFill>
                  <a:srgbClr val="0070C0"/>
                </a:solidFill>
                <a:latin typeface="+mj-ea"/>
                <a:ea typeface="+mj-ea"/>
              </a:rPr>
              <a:t>BCP</a:t>
            </a:r>
            <a:r>
              <a:rPr lang="ja-JP" altLang="en-US" sz="1600" dirty="0">
                <a:solidFill>
                  <a:srgbClr val="0070C0"/>
                </a:solidFill>
                <a:latin typeface="+mj-ea"/>
                <a:ea typeface="+mj-ea"/>
              </a:rPr>
              <a:t>の目</a:t>
            </a:r>
            <a:r>
              <a:rPr lang="ja-JP" altLang="en-US" sz="1600" dirty="0">
                <a:solidFill>
                  <a:srgbClr val="0070C0"/>
                </a:solidFill>
                <a:latin typeface="Arial" panose="020B0604020202020204" pitchFamily="34" charset="0"/>
              </a:rPr>
              <a:t>的は、緊急時においてもサービスの継続性を確保することにあります。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例えば、感染症によって職員が出勤できない状況になっても利用者に対して、介護予防支援、居宅介護支援を提供できることが重要です。</a:t>
            </a:r>
          </a:p>
        </p:txBody>
      </p:sp>
      <p:sp>
        <p:nvSpPr>
          <p:cNvPr id="8" name="スライド番号プレースホルダー 7">
            <a:extLst>
              <a:ext uri="{FF2B5EF4-FFF2-40B4-BE49-F238E27FC236}">
                <a16:creationId xmlns:a16="http://schemas.microsoft.com/office/drawing/2014/main" id="{158A4C64-C614-9129-C7A8-6C7538C9FCAC}"/>
              </a:ext>
            </a:extLst>
          </p:cNvPr>
          <p:cNvSpPr>
            <a:spLocks noGrp="1"/>
          </p:cNvSpPr>
          <p:nvPr>
            <p:ph type="sldNum" sz="quarter" idx="12"/>
          </p:nvPr>
        </p:nvSpPr>
        <p:spPr/>
        <p:txBody>
          <a:bodyPr/>
          <a:lstStyle/>
          <a:p>
            <a:fld id="{8E33FDC9-7170-49FC-9623-C7EF9513EABE}" type="slidenum">
              <a:rPr kumimoji="1" lang="ja-JP" altLang="en-US" smtClean="0"/>
              <a:t>10</a:t>
            </a:fld>
            <a:endParaRPr kumimoji="1" lang="ja-JP" altLang="en-US"/>
          </a:p>
        </p:txBody>
      </p:sp>
    </p:spTree>
    <p:extLst>
      <p:ext uri="{BB962C8B-B14F-4D97-AF65-F5344CB8AC3E}">
        <p14:creationId xmlns:p14="http://schemas.microsoft.com/office/powerpoint/2010/main" val="422765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B225E-DA4E-D57F-CF30-260A616946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4C73AA-69C4-6514-93DF-38ADE836D31E}"/>
              </a:ext>
            </a:extLst>
          </p:cNvPr>
          <p:cNvSpPr>
            <a:spLocks noGrp="1"/>
          </p:cNvSpPr>
          <p:nvPr>
            <p:ph type="title"/>
          </p:nvPr>
        </p:nvSpPr>
        <p:spPr>
          <a:xfrm>
            <a:off x="835088" y="823373"/>
            <a:ext cx="7772400" cy="1609344"/>
          </a:xfrm>
        </p:spPr>
        <p:txBody>
          <a:bodyPr>
            <a:normAutofit fontScale="90000"/>
          </a:bodyPr>
          <a:lstStyle/>
          <a:p>
            <a:r>
              <a:rPr kumimoji="1" lang="ja-JP" altLang="en-US" dirty="0"/>
              <a:t>地域包括支援センター</a:t>
            </a:r>
            <a:br>
              <a:rPr kumimoji="1" lang="en-US" altLang="ja-JP" dirty="0"/>
            </a:br>
            <a:r>
              <a:rPr kumimoji="1" lang="ja-JP" altLang="en-US" dirty="0"/>
              <a:t>居宅介護支援</a:t>
            </a:r>
            <a:r>
              <a:rPr kumimoji="1" lang="ja-JP" altLang="en-US" dirty="0">
                <a:latin typeface="+mj-ea"/>
              </a:rPr>
              <a:t>事業所の</a:t>
            </a:r>
            <a:br>
              <a:rPr kumimoji="1" lang="en-US" altLang="ja-JP" dirty="0">
                <a:latin typeface="+mj-ea"/>
              </a:rPr>
            </a:br>
            <a:r>
              <a:rPr kumimoji="1" lang="ja-JP" altLang="en-US" dirty="0">
                <a:latin typeface="+mj-ea"/>
              </a:rPr>
              <a:t>リスクシナリオ</a:t>
            </a:r>
          </a:p>
        </p:txBody>
      </p:sp>
      <p:sp>
        <p:nvSpPr>
          <p:cNvPr id="4" name="テキスト ボックス 3">
            <a:extLst>
              <a:ext uri="{FF2B5EF4-FFF2-40B4-BE49-F238E27FC236}">
                <a16:creationId xmlns:a16="http://schemas.microsoft.com/office/drawing/2014/main" id="{968E10B1-3D7E-75BE-ECCD-62EDA49E9A82}"/>
              </a:ext>
            </a:extLst>
          </p:cNvPr>
          <p:cNvSpPr txBox="1"/>
          <p:nvPr/>
        </p:nvSpPr>
        <p:spPr>
          <a:xfrm>
            <a:off x="821094" y="2699203"/>
            <a:ext cx="3489650" cy="523220"/>
          </a:xfrm>
          <a:prstGeom prst="rect">
            <a:avLst/>
          </a:prstGeom>
          <a:noFill/>
        </p:spPr>
        <p:txBody>
          <a:bodyPr wrap="square" rtlCol="0">
            <a:spAutoFit/>
          </a:bodyPr>
          <a:lstStyle/>
          <a:p>
            <a:pPr algn="l" fontAlgn="ctr">
              <a:spcAft>
                <a:spcPts val="1500"/>
              </a:spcAft>
            </a:pPr>
            <a:r>
              <a:rPr lang="ja-JP" altLang="en-US" sz="2800" b="0" i="0" dirty="0">
                <a:solidFill>
                  <a:srgbClr val="FF0000"/>
                </a:solidFill>
                <a:effectLst/>
                <a:latin typeface="Arial" panose="020B0604020202020204" pitchFamily="34" charset="0"/>
              </a:rPr>
              <a:t>ケアマネが感染</a:t>
            </a:r>
          </a:p>
        </p:txBody>
      </p:sp>
      <p:sp>
        <p:nvSpPr>
          <p:cNvPr id="6" name="テキスト ボックス 5">
            <a:extLst>
              <a:ext uri="{FF2B5EF4-FFF2-40B4-BE49-F238E27FC236}">
                <a16:creationId xmlns:a16="http://schemas.microsoft.com/office/drawing/2014/main" id="{CECC8C2F-632D-C5B9-ED9A-37A61A24BC80}"/>
              </a:ext>
            </a:extLst>
          </p:cNvPr>
          <p:cNvSpPr txBox="1"/>
          <p:nvPr/>
        </p:nvSpPr>
        <p:spPr>
          <a:xfrm>
            <a:off x="4572000" y="2460528"/>
            <a:ext cx="3890866" cy="3539430"/>
          </a:xfrm>
          <a:prstGeom prst="rect">
            <a:avLst/>
          </a:prstGeom>
          <a:noFill/>
        </p:spPr>
        <p:txBody>
          <a:bodyPr wrap="square" rtlCol="0">
            <a:spAutoFit/>
          </a:bodyPr>
          <a:lstStyle/>
          <a:p>
            <a:pPr algn="l"/>
            <a:r>
              <a:rPr lang="ja-JP" altLang="en-US" sz="1600" dirty="0">
                <a:solidFill>
                  <a:srgbClr val="0070C0"/>
                </a:solidFill>
                <a:latin typeface="Arial" panose="020B0604020202020204" pitchFamily="34" charset="0"/>
              </a:rPr>
              <a:t>地域包括支援</a:t>
            </a:r>
            <a:r>
              <a:rPr lang="ja-JP" altLang="en-US" sz="1600" dirty="0">
                <a:solidFill>
                  <a:srgbClr val="0070C0"/>
                </a:solidFill>
                <a:latin typeface="+mj-ea"/>
                <a:ea typeface="+mj-ea"/>
              </a:rPr>
              <a:t>センター・居宅介護支援事業所は利用者が事業所内に滞在するわけではありません。そのため、感染症</a:t>
            </a:r>
            <a:r>
              <a:rPr lang="en-US" altLang="ja-JP" sz="1600" dirty="0">
                <a:solidFill>
                  <a:srgbClr val="0070C0"/>
                </a:solidFill>
                <a:latin typeface="+mj-ea"/>
                <a:ea typeface="+mj-ea"/>
              </a:rPr>
              <a:t>BCP</a:t>
            </a:r>
            <a:r>
              <a:rPr lang="ja-JP" altLang="en-US" sz="1600" dirty="0">
                <a:solidFill>
                  <a:srgbClr val="0070C0"/>
                </a:solidFill>
                <a:latin typeface="+mj-ea"/>
                <a:ea typeface="+mj-ea"/>
              </a:rPr>
              <a:t>で想定するリスクシナリオには、施設系の</a:t>
            </a:r>
            <a:r>
              <a:rPr lang="en-US" altLang="ja-JP" sz="1600" dirty="0">
                <a:solidFill>
                  <a:srgbClr val="0070C0"/>
                </a:solidFill>
                <a:latin typeface="+mj-ea"/>
                <a:ea typeface="+mj-ea"/>
              </a:rPr>
              <a:t>BCP</a:t>
            </a:r>
            <a:r>
              <a:rPr lang="ja-JP" altLang="en-US" sz="1600" dirty="0">
                <a:solidFill>
                  <a:srgbClr val="0070C0"/>
                </a:solidFill>
                <a:latin typeface="+mj-ea"/>
                <a:ea typeface="+mj-ea"/>
              </a:rPr>
              <a:t>のとは大きな違いがあります。</a:t>
            </a:r>
            <a:endParaRPr lang="en-US" altLang="ja-JP" sz="1600" dirty="0">
              <a:solidFill>
                <a:srgbClr val="0070C0"/>
              </a:solidFill>
              <a:latin typeface="+mj-ea"/>
              <a:ea typeface="+mj-ea"/>
            </a:endParaRPr>
          </a:p>
          <a:p>
            <a:pPr algn="l"/>
            <a:br>
              <a:rPr lang="ja-JP" altLang="en-US" sz="1600" dirty="0">
                <a:solidFill>
                  <a:srgbClr val="0070C0"/>
                </a:solidFill>
                <a:latin typeface="+mj-ea"/>
                <a:ea typeface="+mj-ea"/>
              </a:rPr>
            </a:br>
            <a:r>
              <a:rPr lang="ja-JP" altLang="en-US" sz="1600" dirty="0">
                <a:solidFill>
                  <a:srgbClr val="0070C0"/>
                </a:solidFill>
                <a:latin typeface="+mj-ea"/>
                <a:ea typeface="+mj-ea"/>
              </a:rPr>
              <a:t>居宅介護支援事業所での主なリスクは、ケアマネジャーが感染症に罹患することにより左記のような影響が連鎖的に生じる可能性があります。</a:t>
            </a:r>
            <a:endParaRPr lang="en-US" altLang="ja-JP" sz="1600" dirty="0">
              <a:solidFill>
                <a:srgbClr val="0070C0"/>
              </a:solidFill>
              <a:latin typeface="+mj-ea"/>
              <a:ea typeface="+mj-ea"/>
            </a:endParaRPr>
          </a:p>
          <a:p>
            <a:pPr algn="l"/>
            <a:r>
              <a:rPr lang="ja-JP" altLang="en-US" sz="1600" dirty="0">
                <a:solidFill>
                  <a:srgbClr val="0070C0"/>
                </a:solidFill>
                <a:latin typeface="+mj-ea"/>
                <a:ea typeface="+mj-ea"/>
              </a:rPr>
              <a:t>このように、地域包括支援センター・居宅介護支援事業所では、感染症</a:t>
            </a:r>
            <a:r>
              <a:rPr lang="en-US" altLang="ja-JP" sz="1600" dirty="0">
                <a:solidFill>
                  <a:srgbClr val="0070C0"/>
                </a:solidFill>
                <a:latin typeface="+mj-ea"/>
                <a:ea typeface="+mj-ea"/>
              </a:rPr>
              <a:t>BCP</a:t>
            </a:r>
            <a:r>
              <a:rPr lang="ja-JP" altLang="en-US" sz="1600" dirty="0">
                <a:solidFill>
                  <a:srgbClr val="0070C0"/>
                </a:solidFill>
                <a:latin typeface="+mj-ea"/>
                <a:ea typeface="+mj-ea"/>
              </a:rPr>
              <a:t>の目的が「ケアマネジャー自身の業務継続をいかに確保するか」に焦点が置かれます</a:t>
            </a:r>
            <a:r>
              <a:rPr lang="ja-JP" altLang="en-US" sz="1600" dirty="0">
                <a:solidFill>
                  <a:srgbClr val="0070C0"/>
                </a:solidFill>
                <a:latin typeface="Arial" panose="020B0604020202020204" pitchFamily="34" charset="0"/>
              </a:rPr>
              <a:t>。</a:t>
            </a:r>
          </a:p>
        </p:txBody>
      </p:sp>
      <p:sp>
        <p:nvSpPr>
          <p:cNvPr id="3" name="フローチャート: 組合せ 2">
            <a:extLst>
              <a:ext uri="{FF2B5EF4-FFF2-40B4-BE49-F238E27FC236}">
                <a16:creationId xmlns:a16="http://schemas.microsoft.com/office/drawing/2014/main" id="{62CD6B48-CA56-8D2C-ED62-50D8133EF5DF}"/>
              </a:ext>
            </a:extLst>
          </p:cNvPr>
          <p:cNvSpPr/>
          <p:nvPr/>
        </p:nvSpPr>
        <p:spPr>
          <a:xfrm>
            <a:off x="1782148" y="3321699"/>
            <a:ext cx="457200" cy="260236"/>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CEB685A-A716-AF49-D8E3-3247F7E8C963}"/>
              </a:ext>
            </a:extLst>
          </p:cNvPr>
          <p:cNvSpPr txBox="1"/>
          <p:nvPr/>
        </p:nvSpPr>
        <p:spPr>
          <a:xfrm>
            <a:off x="824198" y="3644705"/>
            <a:ext cx="4932792" cy="523220"/>
          </a:xfrm>
          <a:prstGeom prst="rect">
            <a:avLst/>
          </a:prstGeom>
          <a:noFill/>
        </p:spPr>
        <p:txBody>
          <a:bodyPr wrap="square" rtlCol="0">
            <a:spAutoFit/>
          </a:bodyPr>
          <a:lstStyle/>
          <a:p>
            <a:pPr algn="l" fontAlgn="ctr">
              <a:spcAft>
                <a:spcPts val="1500"/>
              </a:spcAft>
            </a:pPr>
            <a:r>
              <a:rPr lang="ja-JP" altLang="en-US" sz="2800" b="0" i="0" dirty="0">
                <a:solidFill>
                  <a:srgbClr val="FF0000"/>
                </a:solidFill>
                <a:effectLst/>
                <a:latin typeface="Arial" panose="020B0604020202020204" pitchFamily="34" charset="0"/>
              </a:rPr>
              <a:t>出勤停止（自宅療養）</a:t>
            </a:r>
          </a:p>
        </p:txBody>
      </p:sp>
      <p:sp>
        <p:nvSpPr>
          <p:cNvPr id="10" name="テキスト ボックス 9">
            <a:extLst>
              <a:ext uri="{FF2B5EF4-FFF2-40B4-BE49-F238E27FC236}">
                <a16:creationId xmlns:a16="http://schemas.microsoft.com/office/drawing/2014/main" id="{D54B3DDA-D22C-D4C7-DCC4-05A787010FAE}"/>
              </a:ext>
            </a:extLst>
          </p:cNvPr>
          <p:cNvSpPr txBox="1"/>
          <p:nvPr/>
        </p:nvSpPr>
        <p:spPr>
          <a:xfrm>
            <a:off x="827304" y="4683511"/>
            <a:ext cx="4932792" cy="523220"/>
          </a:xfrm>
          <a:prstGeom prst="rect">
            <a:avLst/>
          </a:prstGeom>
          <a:noFill/>
        </p:spPr>
        <p:txBody>
          <a:bodyPr wrap="square" rtlCol="0">
            <a:spAutoFit/>
          </a:bodyPr>
          <a:lstStyle/>
          <a:p>
            <a:pPr algn="l" fontAlgn="ctr">
              <a:spcAft>
                <a:spcPts val="1500"/>
              </a:spcAft>
            </a:pPr>
            <a:r>
              <a:rPr lang="ja-JP" altLang="en-US" sz="2800" b="0" i="0" dirty="0">
                <a:solidFill>
                  <a:srgbClr val="FF0000"/>
                </a:solidFill>
                <a:effectLst/>
                <a:latin typeface="Arial" panose="020B0604020202020204" pitchFamily="34" charset="0"/>
              </a:rPr>
              <a:t>業務の縮小・停止</a:t>
            </a:r>
          </a:p>
        </p:txBody>
      </p:sp>
      <p:sp>
        <p:nvSpPr>
          <p:cNvPr id="11" name="フローチャート: 組合せ 10">
            <a:extLst>
              <a:ext uri="{FF2B5EF4-FFF2-40B4-BE49-F238E27FC236}">
                <a16:creationId xmlns:a16="http://schemas.microsoft.com/office/drawing/2014/main" id="{C92BE8E3-F104-3B17-D911-F093F1DD7100}"/>
              </a:ext>
            </a:extLst>
          </p:cNvPr>
          <p:cNvSpPr/>
          <p:nvPr/>
        </p:nvSpPr>
        <p:spPr>
          <a:xfrm>
            <a:off x="1785254" y="4304528"/>
            <a:ext cx="457200" cy="260236"/>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a:extLst>
              <a:ext uri="{FF2B5EF4-FFF2-40B4-BE49-F238E27FC236}">
                <a16:creationId xmlns:a16="http://schemas.microsoft.com/office/drawing/2014/main" id="{E703B967-A2FB-09DD-E87E-6BD17CAF127C}"/>
              </a:ext>
            </a:extLst>
          </p:cNvPr>
          <p:cNvSpPr>
            <a:spLocks noGrp="1"/>
          </p:cNvSpPr>
          <p:nvPr>
            <p:ph type="sldNum" sz="quarter" idx="12"/>
          </p:nvPr>
        </p:nvSpPr>
        <p:spPr/>
        <p:txBody>
          <a:bodyPr/>
          <a:lstStyle/>
          <a:p>
            <a:fld id="{8E33FDC9-7170-49FC-9623-C7EF9513EABE}" type="slidenum">
              <a:rPr kumimoji="1" lang="ja-JP" altLang="en-US" smtClean="0"/>
              <a:t>11</a:t>
            </a:fld>
            <a:endParaRPr kumimoji="1" lang="ja-JP" altLang="en-US"/>
          </a:p>
        </p:txBody>
      </p:sp>
    </p:spTree>
    <p:extLst>
      <p:ext uri="{BB962C8B-B14F-4D97-AF65-F5344CB8AC3E}">
        <p14:creationId xmlns:p14="http://schemas.microsoft.com/office/powerpoint/2010/main" val="338084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80D9B-CB47-43ED-1D0F-C04465ADD3A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666014-7F03-C118-4592-8E7BCA8B1564}"/>
              </a:ext>
            </a:extLst>
          </p:cNvPr>
          <p:cNvSpPr>
            <a:spLocks noGrp="1"/>
          </p:cNvSpPr>
          <p:nvPr>
            <p:ph type="title"/>
          </p:nvPr>
        </p:nvSpPr>
        <p:spPr>
          <a:xfrm>
            <a:off x="835088" y="1196597"/>
            <a:ext cx="7772400" cy="1609344"/>
          </a:xfrm>
        </p:spPr>
        <p:txBody>
          <a:bodyPr>
            <a:normAutofit fontScale="90000"/>
          </a:bodyPr>
          <a:lstStyle/>
          <a:p>
            <a:pPr algn="ctr">
              <a:lnSpc>
                <a:spcPts val="5500"/>
              </a:lnSpc>
            </a:pPr>
            <a:r>
              <a:rPr kumimoji="1" lang="ja-JP" altLang="en-US" sz="3600" dirty="0">
                <a:latin typeface="+mj-ea"/>
              </a:rPr>
              <a:t>出勤停止（自宅療養）になった時の</a:t>
            </a:r>
            <a:br>
              <a:rPr kumimoji="1" lang="en-US" altLang="ja-JP" sz="3600" dirty="0">
                <a:latin typeface="+mj-ea"/>
              </a:rPr>
            </a:br>
            <a:r>
              <a:rPr kumimoji="1" lang="ja-JP" altLang="en-US" sz="6000" dirty="0">
                <a:solidFill>
                  <a:srgbClr val="FF0000"/>
                </a:solidFill>
                <a:latin typeface="+mj-ea"/>
              </a:rPr>
              <a:t>「対策」</a:t>
            </a:r>
            <a:br>
              <a:rPr kumimoji="1" lang="en-US" altLang="ja-JP" sz="3600" dirty="0">
                <a:solidFill>
                  <a:srgbClr val="FF0000"/>
                </a:solidFill>
                <a:latin typeface="+mj-ea"/>
              </a:rPr>
            </a:br>
            <a:r>
              <a:rPr kumimoji="1" lang="ja-JP" altLang="en-US" sz="3600" dirty="0">
                <a:latin typeface="+mj-ea"/>
              </a:rPr>
              <a:t>はできていますか？</a:t>
            </a:r>
          </a:p>
        </p:txBody>
      </p:sp>
      <p:sp>
        <p:nvSpPr>
          <p:cNvPr id="6" name="テキスト ボックス 5">
            <a:extLst>
              <a:ext uri="{FF2B5EF4-FFF2-40B4-BE49-F238E27FC236}">
                <a16:creationId xmlns:a16="http://schemas.microsoft.com/office/drawing/2014/main" id="{4BB4C5D6-3939-C87B-F645-7B582485D7D5}"/>
              </a:ext>
            </a:extLst>
          </p:cNvPr>
          <p:cNvSpPr txBox="1"/>
          <p:nvPr/>
        </p:nvSpPr>
        <p:spPr>
          <a:xfrm>
            <a:off x="3685592" y="3762236"/>
            <a:ext cx="4777274" cy="2387448"/>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もし自分自身が感染し、出勤停止（自宅療養）となった場合、皆さんの事業所ではどのような対策を講じていますか？</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この問いに対して、明確な回答ができない場合、特に少人数の居宅介護支援事業所では、業務継続という観点において、大きなリスクを抱えていると言えます。</a:t>
            </a:r>
          </a:p>
        </p:txBody>
      </p:sp>
      <p:graphicFrame>
        <p:nvGraphicFramePr>
          <p:cNvPr id="3" name="オブジェクト 2">
            <a:extLst>
              <a:ext uri="{FF2B5EF4-FFF2-40B4-BE49-F238E27FC236}">
                <a16:creationId xmlns:a16="http://schemas.microsoft.com/office/drawing/2014/main" id="{6954F89B-1F75-713D-5EC1-F5D6034FD3FF}"/>
              </a:ext>
            </a:extLst>
          </p:cNvPr>
          <p:cNvGraphicFramePr>
            <a:graphicFrameLocks noChangeAspect="1"/>
          </p:cNvGraphicFramePr>
          <p:nvPr>
            <p:extLst>
              <p:ext uri="{D42A27DB-BD31-4B8C-83A1-F6EECF244321}">
                <p14:modId xmlns:p14="http://schemas.microsoft.com/office/powerpoint/2010/main" val="1710573664"/>
              </p:ext>
            </p:extLst>
          </p:nvPr>
        </p:nvGraphicFramePr>
        <p:xfrm>
          <a:off x="681134" y="3680044"/>
          <a:ext cx="2711059" cy="2387448"/>
        </p:xfrm>
        <a:graphic>
          <a:graphicData uri="http://schemas.openxmlformats.org/presentationml/2006/ole">
            <mc:AlternateContent xmlns:mc="http://schemas.openxmlformats.org/markup-compatibility/2006">
              <mc:Choice xmlns:v="urn:schemas-microsoft-com:vml" Requires="v">
                <p:oleObj r:id="rId2" imgW="9437233" imgH="8311270" progId="">
                  <p:embed/>
                </p:oleObj>
              </mc:Choice>
              <mc:Fallback>
                <p:oleObj r:id="rId2" imgW="9437233" imgH="8311270" progId="">
                  <p:embed/>
                  <p:pic>
                    <p:nvPicPr>
                      <p:cNvPr id="0" name=""/>
                      <p:cNvPicPr/>
                      <p:nvPr/>
                    </p:nvPicPr>
                    <p:blipFill>
                      <a:blip r:embed="rId3"/>
                      <a:stretch>
                        <a:fillRect/>
                      </a:stretch>
                    </p:blipFill>
                    <p:spPr>
                      <a:xfrm>
                        <a:off x="681134" y="3680044"/>
                        <a:ext cx="2711059" cy="2387448"/>
                      </a:xfrm>
                      <a:prstGeom prst="rect">
                        <a:avLst/>
                      </a:prstGeom>
                    </p:spPr>
                  </p:pic>
                </p:oleObj>
              </mc:Fallback>
            </mc:AlternateContent>
          </a:graphicData>
        </a:graphic>
      </p:graphicFrame>
      <p:sp>
        <p:nvSpPr>
          <p:cNvPr id="8" name="スライド番号プレースホルダー 7">
            <a:extLst>
              <a:ext uri="{FF2B5EF4-FFF2-40B4-BE49-F238E27FC236}">
                <a16:creationId xmlns:a16="http://schemas.microsoft.com/office/drawing/2014/main" id="{69702334-1494-FED4-71B7-045E05A896AC}"/>
              </a:ext>
            </a:extLst>
          </p:cNvPr>
          <p:cNvSpPr>
            <a:spLocks noGrp="1"/>
          </p:cNvSpPr>
          <p:nvPr>
            <p:ph type="sldNum" sz="quarter" idx="12"/>
          </p:nvPr>
        </p:nvSpPr>
        <p:spPr/>
        <p:txBody>
          <a:bodyPr/>
          <a:lstStyle/>
          <a:p>
            <a:fld id="{8E33FDC9-7170-49FC-9623-C7EF9513EABE}" type="slidenum">
              <a:rPr kumimoji="1" lang="ja-JP" altLang="en-US" smtClean="0"/>
              <a:t>12</a:t>
            </a:fld>
            <a:endParaRPr kumimoji="1" lang="ja-JP" altLang="en-US"/>
          </a:p>
        </p:txBody>
      </p:sp>
    </p:spTree>
    <p:extLst>
      <p:ext uri="{BB962C8B-B14F-4D97-AF65-F5344CB8AC3E}">
        <p14:creationId xmlns:p14="http://schemas.microsoft.com/office/powerpoint/2010/main" val="262355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C446-0400-A4E4-3BA9-C6B3D2A81DC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0EEDE22-971B-6BB0-36D2-429AE0DA444C}"/>
              </a:ext>
            </a:extLst>
          </p:cNvPr>
          <p:cNvSpPr>
            <a:spLocks noGrp="1"/>
          </p:cNvSpPr>
          <p:nvPr>
            <p:ph type="title"/>
          </p:nvPr>
        </p:nvSpPr>
        <p:spPr>
          <a:xfrm>
            <a:off x="835088" y="571436"/>
            <a:ext cx="7772400" cy="837476"/>
          </a:xfrm>
        </p:spPr>
        <p:txBody>
          <a:bodyPr>
            <a:normAutofit/>
          </a:bodyPr>
          <a:lstStyle/>
          <a:p>
            <a:r>
              <a:rPr lang="ja-JP" altLang="en-US" dirty="0">
                <a:latin typeface="+mj-ea"/>
              </a:rPr>
              <a:t>対策１</a:t>
            </a:r>
            <a:endParaRPr kumimoji="1" lang="ja-JP" altLang="en-US" dirty="0">
              <a:latin typeface="+mj-ea"/>
            </a:endParaRPr>
          </a:p>
        </p:txBody>
      </p:sp>
      <p:sp>
        <p:nvSpPr>
          <p:cNvPr id="4" name="テキスト ボックス 3">
            <a:extLst>
              <a:ext uri="{FF2B5EF4-FFF2-40B4-BE49-F238E27FC236}">
                <a16:creationId xmlns:a16="http://schemas.microsoft.com/office/drawing/2014/main" id="{BDB53A5A-F04B-2A58-765D-3095D86EE6A0}"/>
              </a:ext>
            </a:extLst>
          </p:cNvPr>
          <p:cNvSpPr txBox="1"/>
          <p:nvPr/>
        </p:nvSpPr>
        <p:spPr>
          <a:xfrm>
            <a:off x="821094" y="1305444"/>
            <a:ext cx="7492482" cy="769441"/>
          </a:xfrm>
          <a:prstGeom prst="rect">
            <a:avLst/>
          </a:prstGeom>
          <a:noFill/>
        </p:spPr>
        <p:txBody>
          <a:bodyPr wrap="square" rtlCol="0">
            <a:spAutoFit/>
          </a:bodyPr>
          <a:lstStyle/>
          <a:p>
            <a:pPr algn="l" fontAlgn="ctr">
              <a:spcAft>
                <a:spcPts val="1500"/>
              </a:spcAft>
            </a:pPr>
            <a:r>
              <a:rPr lang="en-US" altLang="ja-JP" sz="4400" b="0" i="0" dirty="0">
                <a:solidFill>
                  <a:srgbClr val="FF0000"/>
                </a:solidFill>
                <a:effectLst/>
                <a:latin typeface="+mj-ea"/>
                <a:ea typeface="+mj-ea"/>
              </a:rPr>
              <a:t>ICT</a:t>
            </a:r>
            <a:r>
              <a:rPr lang="ja-JP" altLang="en-US" sz="4400" b="0" i="0" dirty="0">
                <a:solidFill>
                  <a:srgbClr val="FF0000"/>
                </a:solidFill>
                <a:effectLst/>
                <a:latin typeface="Arial" panose="020B0604020202020204" pitchFamily="34" charset="0"/>
              </a:rPr>
              <a:t>ツールの活用</a:t>
            </a:r>
          </a:p>
        </p:txBody>
      </p:sp>
      <p:sp>
        <p:nvSpPr>
          <p:cNvPr id="6" name="テキスト ボックス 5">
            <a:extLst>
              <a:ext uri="{FF2B5EF4-FFF2-40B4-BE49-F238E27FC236}">
                <a16:creationId xmlns:a16="http://schemas.microsoft.com/office/drawing/2014/main" id="{AF5ABC34-5EF6-ED78-3D66-4A7AFD38C98B}"/>
              </a:ext>
            </a:extLst>
          </p:cNvPr>
          <p:cNvSpPr txBox="1"/>
          <p:nvPr/>
        </p:nvSpPr>
        <p:spPr>
          <a:xfrm>
            <a:off x="1436914" y="3351679"/>
            <a:ext cx="7025952" cy="3054298"/>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クラウド型介護ソフトは、インターネット環境さえあれば、事業所内だけでなく、自宅や外出先からでもスマートフォン、タブレット、パソコン等からアクセスできます。これにより、感染症の影響で事業所に出勤できない場合でも、自宅からケアプランの作成や必要な記録の閲覧・更新が可能になり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自宅療養を余儀なくされても、クラウド型介護ソフトを活用すれば、事業所にいるのと同じようにケアプランの作成や記録業務を遂行できます。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これが、業務を止めないための重要な仕組みの</a:t>
            </a:r>
            <a:r>
              <a:rPr lang="en-US" altLang="ja-JP" sz="1600" dirty="0">
                <a:solidFill>
                  <a:srgbClr val="0070C0"/>
                </a:solidFill>
                <a:latin typeface="Arial" panose="020B0604020202020204" pitchFamily="34" charset="0"/>
              </a:rPr>
              <a:t>1</a:t>
            </a:r>
            <a:r>
              <a:rPr lang="ja-JP" altLang="en-US" sz="1600" dirty="0">
                <a:solidFill>
                  <a:srgbClr val="0070C0"/>
                </a:solidFill>
                <a:latin typeface="Arial" panose="020B0604020202020204" pitchFamily="34" charset="0"/>
              </a:rPr>
              <a:t>つです。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クラウド型の介護ソフトには「カイポケ」などがあります。</a:t>
            </a:r>
          </a:p>
        </p:txBody>
      </p:sp>
      <p:sp>
        <p:nvSpPr>
          <p:cNvPr id="3" name="テキスト ボックス 2">
            <a:extLst>
              <a:ext uri="{FF2B5EF4-FFF2-40B4-BE49-F238E27FC236}">
                <a16:creationId xmlns:a16="http://schemas.microsoft.com/office/drawing/2014/main" id="{70B195CA-9A0E-26C5-CAFC-346178891400}"/>
              </a:ext>
            </a:extLst>
          </p:cNvPr>
          <p:cNvSpPr txBox="1"/>
          <p:nvPr/>
        </p:nvSpPr>
        <p:spPr>
          <a:xfrm>
            <a:off x="844425" y="2142920"/>
            <a:ext cx="7492482" cy="1040028"/>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a:t>
            </a:r>
            <a:r>
              <a:rPr lang="ja-JP" altLang="en-US" b="0" i="0" dirty="0">
                <a:solidFill>
                  <a:srgbClr val="001D35"/>
                </a:solidFill>
                <a:effectLst/>
                <a:latin typeface="+mj-ea"/>
                <a:ea typeface="+mj-ea"/>
              </a:rPr>
              <a:t>クラウドストレージの利用　　⇒インターネットの保存庫</a:t>
            </a:r>
            <a:endParaRPr lang="en-US" altLang="ja-JP" sz="1400" dirty="0">
              <a:solidFill>
                <a:srgbClr val="001D35"/>
              </a:solidFill>
              <a:latin typeface="+mj-ea"/>
              <a:ea typeface="+mj-ea"/>
            </a:endParaRPr>
          </a:p>
          <a:p>
            <a:pPr algn="l" fontAlgn="ctr">
              <a:lnSpc>
                <a:spcPts val="1400"/>
              </a:lnSpc>
              <a:spcAft>
                <a:spcPts val="1500"/>
              </a:spcAft>
            </a:pPr>
            <a:r>
              <a:rPr lang="ja-JP" altLang="en-US" dirty="0">
                <a:solidFill>
                  <a:srgbClr val="001D35"/>
                </a:solidFill>
                <a:latin typeface="+mj-ea"/>
                <a:ea typeface="+mj-ea"/>
              </a:rPr>
              <a:t>２　クラウド型介護ソフト</a:t>
            </a:r>
            <a:endParaRPr lang="en-US" altLang="ja-JP" dirty="0">
              <a:solidFill>
                <a:srgbClr val="001D35"/>
              </a:solidFill>
              <a:latin typeface="+mj-ea"/>
              <a:ea typeface="+mj-ea"/>
            </a:endParaRPr>
          </a:p>
          <a:p>
            <a:pPr algn="l" fontAlgn="ctr">
              <a:lnSpc>
                <a:spcPts val="1400"/>
              </a:lnSpc>
              <a:spcAft>
                <a:spcPts val="1500"/>
              </a:spcAft>
            </a:pPr>
            <a:r>
              <a:rPr lang="ja-JP" altLang="en-US" dirty="0">
                <a:solidFill>
                  <a:srgbClr val="001D35"/>
                </a:solidFill>
                <a:latin typeface="+mj-ea"/>
                <a:ea typeface="+mj-ea"/>
              </a:rPr>
              <a:t>３　インターネット</a:t>
            </a:r>
            <a:r>
              <a:rPr lang="en-US" altLang="ja-JP" dirty="0">
                <a:solidFill>
                  <a:srgbClr val="001D35"/>
                </a:solidFill>
                <a:latin typeface="+mj-ea"/>
                <a:ea typeface="+mj-ea"/>
              </a:rPr>
              <a:t>FAX</a:t>
            </a:r>
            <a:endParaRPr lang="ja-JP" altLang="en-US" b="0" i="0" dirty="0">
              <a:solidFill>
                <a:srgbClr val="001D35"/>
              </a:solidFill>
              <a:effectLst/>
              <a:latin typeface="+mj-ea"/>
              <a:ea typeface="+mj-ea"/>
            </a:endParaRPr>
          </a:p>
        </p:txBody>
      </p:sp>
      <p:graphicFrame>
        <p:nvGraphicFramePr>
          <p:cNvPr id="8" name="オブジェクト 7">
            <a:extLst>
              <a:ext uri="{FF2B5EF4-FFF2-40B4-BE49-F238E27FC236}">
                <a16:creationId xmlns:a16="http://schemas.microsoft.com/office/drawing/2014/main" id="{63F3ABA4-91D6-BA13-7CC2-27DEE017BD87}"/>
              </a:ext>
            </a:extLst>
          </p:cNvPr>
          <p:cNvGraphicFramePr>
            <a:graphicFrameLocks noChangeAspect="1"/>
          </p:cNvGraphicFramePr>
          <p:nvPr>
            <p:extLst>
              <p:ext uri="{D42A27DB-BD31-4B8C-83A1-F6EECF244321}">
                <p14:modId xmlns:p14="http://schemas.microsoft.com/office/powerpoint/2010/main" val="3108504736"/>
              </p:ext>
            </p:extLst>
          </p:nvPr>
        </p:nvGraphicFramePr>
        <p:xfrm>
          <a:off x="7053537" y="543051"/>
          <a:ext cx="1062405" cy="1456752"/>
        </p:xfrm>
        <a:graphic>
          <a:graphicData uri="http://schemas.openxmlformats.org/presentationml/2006/ole">
            <mc:AlternateContent xmlns:mc="http://schemas.openxmlformats.org/markup-compatibility/2006">
              <mc:Choice xmlns:v="urn:schemas-microsoft-com:vml" Requires="v">
                <p:oleObj r:id="rId2" imgW="6989347" imgH="9586024" progId="">
                  <p:embed/>
                </p:oleObj>
              </mc:Choice>
              <mc:Fallback>
                <p:oleObj r:id="rId2" imgW="6989347" imgH="9586024" progId="">
                  <p:embed/>
                  <p:pic>
                    <p:nvPicPr>
                      <p:cNvPr id="0" name=""/>
                      <p:cNvPicPr/>
                      <p:nvPr/>
                    </p:nvPicPr>
                    <p:blipFill>
                      <a:blip r:embed="rId3"/>
                      <a:stretch>
                        <a:fillRect/>
                      </a:stretch>
                    </p:blipFill>
                    <p:spPr>
                      <a:xfrm>
                        <a:off x="7053537" y="543051"/>
                        <a:ext cx="1062405" cy="1456752"/>
                      </a:xfrm>
                      <a:prstGeom prst="rect">
                        <a:avLst/>
                      </a:prstGeom>
                    </p:spPr>
                  </p:pic>
                </p:oleObj>
              </mc:Fallback>
            </mc:AlternateContent>
          </a:graphicData>
        </a:graphic>
      </p:graphicFrame>
      <p:sp>
        <p:nvSpPr>
          <p:cNvPr id="9" name="スライド番号プレースホルダー 8">
            <a:extLst>
              <a:ext uri="{FF2B5EF4-FFF2-40B4-BE49-F238E27FC236}">
                <a16:creationId xmlns:a16="http://schemas.microsoft.com/office/drawing/2014/main" id="{BD748BA4-A7A8-E446-B4B8-5E1895CDA79A}"/>
              </a:ext>
            </a:extLst>
          </p:cNvPr>
          <p:cNvSpPr>
            <a:spLocks noGrp="1"/>
          </p:cNvSpPr>
          <p:nvPr>
            <p:ph type="sldNum" sz="quarter" idx="12"/>
          </p:nvPr>
        </p:nvSpPr>
        <p:spPr/>
        <p:txBody>
          <a:bodyPr/>
          <a:lstStyle/>
          <a:p>
            <a:fld id="{8E33FDC9-7170-49FC-9623-C7EF9513EABE}" type="slidenum">
              <a:rPr kumimoji="1" lang="ja-JP" altLang="en-US" smtClean="0"/>
              <a:t>13</a:t>
            </a:fld>
            <a:endParaRPr kumimoji="1" lang="ja-JP" altLang="en-US"/>
          </a:p>
        </p:txBody>
      </p:sp>
    </p:spTree>
    <p:extLst>
      <p:ext uri="{BB962C8B-B14F-4D97-AF65-F5344CB8AC3E}">
        <p14:creationId xmlns:p14="http://schemas.microsoft.com/office/powerpoint/2010/main" val="39075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3434-A51A-4151-D5B1-8B355FF4777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85D2D5F-8B1C-F7BE-4807-DDC266A22CCE}"/>
              </a:ext>
            </a:extLst>
          </p:cNvPr>
          <p:cNvSpPr>
            <a:spLocks noGrp="1"/>
          </p:cNvSpPr>
          <p:nvPr>
            <p:ph type="title"/>
          </p:nvPr>
        </p:nvSpPr>
        <p:spPr>
          <a:xfrm>
            <a:off x="835088" y="571436"/>
            <a:ext cx="7772400" cy="837476"/>
          </a:xfrm>
        </p:spPr>
        <p:txBody>
          <a:bodyPr>
            <a:normAutofit/>
          </a:bodyPr>
          <a:lstStyle/>
          <a:p>
            <a:r>
              <a:rPr lang="ja-JP" altLang="en-US" dirty="0">
                <a:latin typeface="+mj-ea"/>
              </a:rPr>
              <a:t>対策２</a:t>
            </a:r>
            <a:endParaRPr kumimoji="1" lang="ja-JP" altLang="en-US" dirty="0">
              <a:latin typeface="+mj-ea"/>
            </a:endParaRPr>
          </a:p>
        </p:txBody>
      </p:sp>
      <p:sp>
        <p:nvSpPr>
          <p:cNvPr id="4" name="テキスト ボックス 3">
            <a:extLst>
              <a:ext uri="{FF2B5EF4-FFF2-40B4-BE49-F238E27FC236}">
                <a16:creationId xmlns:a16="http://schemas.microsoft.com/office/drawing/2014/main" id="{5CF73CC4-A38F-1D75-8C85-F88D61D812EC}"/>
              </a:ext>
            </a:extLst>
          </p:cNvPr>
          <p:cNvSpPr txBox="1"/>
          <p:nvPr/>
        </p:nvSpPr>
        <p:spPr>
          <a:xfrm>
            <a:off x="821094" y="1305444"/>
            <a:ext cx="7492482" cy="1077218"/>
          </a:xfrm>
          <a:prstGeom prst="rect">
            <a:avLst/>
          </a:prstGeom>
          <a:noFill/>
        </p:spPr>
        <p:txBody>
          <a:bodyPr wrap="square" rtlCol="0">
            <a:spAutoFit/>
          </a:bodyPr>
          <a:lstStyle/>
          <a:p>
            <a:pPr algn="l" fontAlgn="ctr">
              <a:spcAft>
                <a:spcPts val="1500"/>
              </a:spcAft>
            </a:pPr>
            <a:r>
              <a:rPr lang="ja-JP" altLang="en-US" sz="3200" b="0" i="0" dirty="0">
                <a:solidFill>
                  <a:srgbClr val="FF0000"/>
                </a:solidFill>
                <a:effectLst/>
                <a:latin typeface="Arial" panose="020B0604020202020204" pitchFamily="34" charset="0"/>
              </a:rPr>
              <a:t>スケジュールや経過記録を同僚が把握でき、業務を代行できる体制づくり</a:t>
            </a:r>
          </a:p>
        </p:txBody>
      </p:sp>
      <p:sp>
        <p:nvSpPr>
          <p:cNvPr id="6" name="テキスト ボックス 5">
            <a:extLst>
              <a:ext uri="{FF2B5EF4-FFF2-40B4-BE49-F238E27FC236}">
                <a16:creationId xmlns:a16="http://schemas.microsoft.com/office/drawing/2014/main" id="{4BD26D28-1DB3-05B9-A381-6FECA7E0F0A8}"/>
              </a:ext>
            </a:extLst>
          </p:cNvPr>
          <p:cNvSpPr txBox="1"/>
          <p:nvPr/>
        </p:nvSpPr>
        <p:spPr>
          <a:xfrm>
            <a:off x="1436914" y="3803702"/>
            <a:ext cx="7025952" cy="2054024"/>
          </a:xfrm>
          <a:prstGeom prst="rect">
            <a:avLst/>
          </a:prstGeom>
          <a:noFill/>
        </p:spPr>
        <p:txBody>
          <a:bodyPr wrap="square" rtlCol="0">
            <a:spAutoFit/>
          </a:bodyPr>
          <a:lstStyle/>
          <a:p>
            <a:pPr>
              <a:lnSpc>
                <a:spcPts val="2600"/>
              </a:lnSpc>
            </a:pPr>
            <a:r>
              <a:rPr lang="en-US" altLang="ja-JP" sz="1600" dirty="0">
                <a:solidFill>
                  <a:srgbClr val="0070C0"/>
                </a:solidFill>
                <a:latin typeface="+mj-ea"/>
                <a:ea typeface="+mj-ea"/>
              </a:rPr>
              <a:t>ICT</a:t>
            </a:r>
            <a:r>
              <a:rPr lang="ja-JP" altLang="en-US" sz="1600" dirty="0">
                <a:solidFill>
                  <a:srgbClr val="0070C0"/>
                </a:solidFill>
                <a:latin typeface="+mj-ea"/>
                <a:ea typeface="+mj-ea"/>
              </a:rPr>
              <a:t>ツールの活用が難しい場合は、必要な業務を職場の同僚等に代行してもらう必要があります。そのために①事務所内の同僚等があなたのスケジュールを把握できるようにしておくこと。②対応が必要な利用者の経過記録が見れるようにしておくこと、また経過が把握できるように記録しておくことが必要になります。③また業務の代行を依頼できるような人間関係を普段から構築しておきましょう。</a:t>
            </a:r>
          </a:p>
        </p:txBody>
      </p:sp>
      <p:sp>
        <p:nvSpPr>
          <p:cNvPr id="3" name="テキスト ボックス 2">
            <a:extLst>
              <a:ext uri="{FF2B5EF4-FFF2-40B4-BE49-F238E27FC236}">
                <a16:creationId xmlns:a16="http://schemas.microsoft.com/office/drawing/2014/main" id="{1BD1533F-3710-276E-48C4-7135D9513A4B}"/>
              </a:ext>
            </a:extLst>
          </p:cNvPr>
          <p:cNvSpPr txBox="1"/>
          <p:nvPr/>
        </p:nvSpPr>
        <p:spPr>
          <a:xfrm>
            <a:off x="844425" y="2571864"/>
            <a:ext cx="7492482" cy="1040028"/>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a:t>
            </a:r>
            <a:r>
              <a:rPr lang="ja-JP" altLang="en-US" b="0" i="0" dirty="0">
                <a:solidFill>
                  <a:srgbClr val="001D35"/>
                </a:solidFill>
                <a:effectLst/>
                <a:latin typeface="+mj-ea"/>
                <a:ea typeface="+mj-ea"/>
              </a:rPr>
              <a:t>事務所内の</a:t>
            </a:r>
            <a:r>
              <a:rPr lang="ja-JP" altLang="en-US" dirty="0">
                <a:solidFill>
                  <a:srgbClr val="001D35"/>
                </a:solidFill>
                <a:latin typeface="+mj-ea"/>
                <a:ea typeface="+mj-ea"/>
              </a:rPr>
              <a:t>同僚等がスケジュールを把握できる</a:t>
            </a:r>
            <a:endParaRPr lang="en-US" altLang="ja-JP" sz="1400" dirty="0">
              <a:solidFill>
                <a:srgbClr val="001D35"/>
              </a:solidFill>
              <a:latin typeface="+mj-ea"/>
              <a:ea typeface="+mj-ea"/>
            </a:endParaRPr>
          </a:p>
          <a:p>
            <a:pPr algn="l" fontAlgn="ctr">
              <a:lnSpc>
                <a:spcPts val="1400"/>
              </a:lnSpc>
              <a:spcAft>
                <a:spcPts val="1500"/>
              </a:spcAft>
            </a:pPr>
            <a:r>
              <a:rPr lang="ja-JP" altLang="en-US" dirty="0">
                <a:solidFill>
                  <a:srgbClr val="001D35"/>
                </a:solidFill>
                <a:latin typeface="+mj-ea"/>
                <a:ea typeface="+mj-ea"/>
              </a:rPr>
              <a:t>２　対応が必要な利用者の経過が分かる</a:t>
            </a:r>
            <a:endParaRPr lang="en-US" altLang="ja-JP" dirty="0">
              <a:solidFill>
                <a:srgbClr val="001D35"/>
              </a:solidFill>
              <a:latin typeface="+mj-ea"/>
              <a:ea typeface="+mj-ea"/>
            </a:endParaRPr>
          </a:p>
          <a:p>
            <a:pPr algn="l" fontAlgn="ctr">
              <a:lnSpc>
                <a:spcPts val="1400"/>
              </a:lnSpc>
              <a:spcAft>
                <a:spcPts val="1500"/>
              </a:spcAft>
            </a:pPr>
            <a:r>
              <a:rPr lang="ja-JP" altLang="en-US" dirty="0">
                <a:solidFill>
                  <a:srgbClr val="001D35"/>
                </a:solidFill>
                <a:latin typeface="+mj-ea"/>
                <a:ea typeface="+mj-ea"/>
              </a:rPr>
              <a:t>３　業務を代行してもらえるような関係性作り</a:t>
            </a:r>
            <a:endParaRPr lang="ja-JP" altLang="en-US" b="0" i="0" dirty="0">
              <a:solidFill>
                <a:srgbClr val="001D35"/>
              </a:solidFill>
              <a:effectLst/>
              <a:latin typeface="+mj-ea"/>
              <a:ea typeface="+mj-ea"/>
            </a:endParaRPr>
          </a:p>
        </p:txBody>
      </p:sp>
      <p:sp>
        <p:nvSpPr>
          <p:cNvPr id="5" name="スライド番号プレースホルダー 4">
            <a:extLst>
              <a:ext uri="{FF2B5EF4-FFF2-40B4-BE49-F238E27FC236}">
                <a16:creationId xmlns:a16="http://schemas.microsoft.com/office/drawing/2014/main" id="{812DED78-5DA2-8A2B-71BB-511AB6F34498}"/>
              </a:ext>
            </a:extLst>
          </p:cNvPr>
          <p:cNvSpPr>
            <a:spLocks noGrp="1"/>
          </p:cNvSpPr>
          <p:nvPr>
            <p:ph type="sldNum" sz="quarter" idx="12"/>
          </p:nvPr>
        </p:nvSpPr>
        <p:spPr/>
        <p:txBody>
          <a:bodyPr/>
          <a:lstStyle/>
          <a:p>
            <a:fld id="{8E33FDC9-7170-49FC-9623-C7EF9513EABE}" type="slidenum">
              <a:rPr kumimoji="1" lang="ja-JP" altLang="en-US" smtClean="0"/>
              <a:t>14</a:t>
            </a:fld>
            <a:endParaRPr kumimoji="1" lang="ja-JP" altLang="en-US"/>
          </a:p>
        </p:txBody>
      </p:sp>
    </p:spTree>
    <p:extLst>
      <p:ext uri="{BB962C8B-B14F-4D97-AF65-F5344CB8AC3E}">
        <p14:creationId xmlns:p14="http://schemas.microsoft.com/office/powerpoint/2010/main" val="594376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050BE-53A8-3114-7BBE-D913E936223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25D426B-C01E-9C8B-7B04-57C33FBE4EF3}"/>
              </a:ext>
            </a:extLst>
          </p:cNvPr>
          <p:cNvSpPr>
            <a:spLocks noGrp="1"/>
          </p:cNvSpPr>
          <p:nvPr>
            <p:ph type="title"/>
          </p:nvPr>
        </p:nvSpPr>
        <p:spPr>
          <a:xfrm>
            <a:off x="835088" y="571436"/>
            <a:ext cx="7772400" cy="837476"/>
          </a:xfrm>
        </p:spPr>
        <p:txBody>
          <a:bodyPr>
            <a:normAutofit/>
          </a:bodyPr>
          <a:lstStyle/>
          <a:p>
            <a:r>
              <a:rPr lang="ja-JP" altLang="en-US" dirty="0">
                <a:latin typeface="+mj-ea"/>
              </a:rPr>
              <a:t>対策３</a:t>
            </a:r>
            <a:endParaRPr kumimoji="1" lang="ja-JP" altLang="en-US" dirty="0">
              <a:latin typeface="+mj-ea"/>
            </a:endParaRPr>
          </a:p>
        </p:txBody>
      </p:sp>
      <p:sp>
        <p:nvSpPr>
          <p:cNvPr id="4" name="テキスト ボックス 3">
            <a:extLst>
              <a:ext uri="{FF2B5EF4-FFF2-40B4-BE49-F238E27FC236}">
                <a16:creationId xmlns:a16="http://schemas.microsoft.com/office/drawing/2014/main" id="{AC66FDB1-CF72-C2BB-9DE6-A90AD386CA59}"/>
              </a:ext>
            </a:extLst>
          </p:cNvPr>
          <p:cNvSpPr txBox="1"/>
          <p:nvPr/>
        </p:nvSpPr>
        <p:spPr>
          <a:xfrm>
            <a:off x="821094" y="1305444"/>
            <a:ext cx="7492482" cy="769441"/>
          </a:xfrm>
          <a:prstGeom prst="rect">
            <a:avLst/>
          </a:prstGeom>
          <a:noFill/>
        </p:spPr>
        <p:txBody>
          <a:bodyPr wrap="square" rtlCol="0">
            <a:spAutoFit/>
          </a:bodyPr>
          <a:lstStyle/>
          <a:p>
            <a:pPr algn="l" fontAlgn="ctr">
              <a:spcAft>
                <a:spcPts val="1500"/>
              </a:spcAft>
            </a:pPr>
            <a:r>
              <a:rPr lang="ja-JP" altLang="en-US" sz="4400" dirty="0">
                <a:solidFill>
                  <a:srgbClr val="FF0000"/>
                </a:solidFill>
                <a:latin typeface="Arial" panose="020B0604020202020204" pitchFamily="34" charset="0"/>
              </a:rPr>
              <a:t>地域で支え合う体制の構築</a:t>
            </a:r>
          </a:p>
        </p:txBody>
      </p:sp>
      <p:sp>
        <p:nvSpPr>
          <p:cNvPr id="6" name="テキスト ボックス 5">
            <a:extLst>
              <a:ext uri="{FF2B5EF4-FFF2-40B4-BE49-F238E27FC236}">
                <a16:creationId xmlns:a16="http://schemas.microsoft.com/office/drawing/2014/main" id="{8B73AD0D-00FE-B870-B4BD-5851A04089CB}"/>
              </a:ext>
            </a:extLst>
          </p:cNvPr>
          <p:cNvSpPr txBox="1"/>
          <p:nvPr/>
        </p:nvSpPr>
        <p:spPr>
          <a:xfrm>
            <a:off x="1436914" y="2917289"/>
            <a:ext cx="7025952" cy="3377848"/>
          </a:xfrm>
          <a:prstGeom prst="rect">
            <a:avLst/>
          </a:prstGeom>
          <a:noFill/>
        </p:spPr>
        <p:txBody>
          <a:bodyPr wrap="square" rtlCol="0">
            <a:spAutoFit/>
          </a:bodyPr>
          <a:lstStyle/>
          <a:p>
            <a:pPr>
              <a:lnSpc>
                <a:spcPts val="2600"/>
              </a:lnSpc>
            </a:pPr>
            <a:r>
              <a:rPr lang="ja-JP" altLang="en-US" sz="1600" dirty="0">
                <a:solidFill>
                  <a:srgbClr val="0070C0"/>
                </a:solidFill>
                <a:latin typeface="+mj-ea"/>
                <a:ea typeface="+mj-ea"/>
              </a:rPr>
              <a:t>少人数の居宅介護支援事業所では、１人のケアマネジャーが感染症に罹った場合、業務が停止するリスクが非常に高くなります。このようなリスクに備えるためには、地域内での“支え合い”や“互助”の体制が重要です。</a:t>
            </a:r>
            <a:br>
              <a:rPr lang="ja-JP" altLang="en-US" sz="1600" dirty="0">
                <a:solidFill>
                  <a:srgbClr val="0070C0"/>
                </a:solidFill>
                <a:latin typeface="+mj-ea"/>
                <a:ea typeface="+mj-ea"/>
              </a:rPr>
            </a:br>
            <a:r>
              <a:rPr lang="ja-JP" altLang="en-US" sz="1600" dirty="0">
                <a:solidFill>
                  <a:srgbClr val="0070C0"/>
                </a:solidFill>
                <a:latin typeface="+mj-ea"/>
                <a:ea typeface="+mj-ea"/>
              </a:rPr>
              <a:t>具体的には、緊急時には一時的に他の事業所が利用者対応を引き継ぐ仕組みを整備し、地域全体で支え合う引き継ぎ体制の構築を目指す必要があります。これにより、事業所単体では解決が難しい状況においても、地域の力を借りて業務の継続が可能になります。</a:t>
            </a:r>
            <a:br>
              <a:rPr lang="ja-JP" altLang="en-US" sz="1600" dirty="0">
                <a:solidFill>
                  <a:srgbClr val="0070C0"/>
                </a:solidFill>
                <a:latin typeface="+mj-ea"/>
                <a:ea typeface="+mj-ea"/>
              </a:rPr>
            </a:br>
            <a:r>
              <a:rPr lang="ja-JP" altLang="en-US" sz="1600" dirty="0">
                <a:solidFill>
                  <a:srgbClr val="0070C0"/>
                </a:solidFill>
                <a:latin typeface="+mj-ea"/>
                <a:ea typeface="+mj-ea"/>
              </a:rPr>
              <a:t>このような取り組みは、単にリスクを分散させるだけでなく、地域全体のケアサービスの質を向上させることにもつながります。</a:t>
            </a:r>
            <a:endParaRPr lang="en-US" altLang="ja-JP" sz="1600" dirty="0">
              <a:solidFill>
                <a:srgbClr val="0070C0"/>
              </a:solidFill>
              <a:latin typeface="+mj-ea"/>
              <a:ea typeface="+mj-ea"/>
            </a:endParaRPr>
          </a:p>
          <a:p>
            <a:pPr>
              <a:lnSpc>
                <a:spcPts val="2600"/>
              </a:lnSpc>
            </a:pPr>
            <a:r>
              <a:rPr lang="ja-JP" altLang="en-US" sz="1600" dirty="0">
                <a:solidFill>
                  <a:srgbClr val="0070C0"/>
                </a:solidFill>
                <a:latin typeface="+mj-ea"/>
                <a:ea typeface="+mj-ea"/>
              </a:rPr>
              <a:t>ただし、緊急時に他の事業者が対応することへの利用者の同意が必要です。</a:t>
            </a:r>
          </a:p>
        </p:txBody>
      </p:sp>
      <p:sp>
        <p:nvSpPr>
          <p:cNvPr id="3" name="テキスト ボックス 2">
            <a:extLst>
              <a:ext uri="{FF2B5EF4-FFF2-40B4-BE49-F238E27FC236}">
                <a16:creationId xmlns:a16="http://schemas.microsoft.com/office/drawing/2014/main" id="{7B005B7E-3F90-AFB7-1427-487089D1AD79}"/>
              </a:ext>
            </a:extLst>
          </p:cNvPr>
          <p:cNvSpPr txBox="1"/>
          <p:nvPr/>
        </p:nvSpPr>
        <p:spPr>
          <a:xfrm>
            <a:off x="844425" y="2282615"/>
            <a:ext cx="7492482" cy="296235"/>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a:t>
            </a:r>
            <a:r>
              <a:rPr lang="ja-JP" altLang="en-US" dirty="0">
                <a:solidFill>
                  <a:srgbClr val="001D35"/>
                </a:solidFill>
                <a:latin typeface="+mj-ea"/>
                <a:ea typeface="+mj-ea"/>
              </a:rPr>
              <a:t>事業所同士で支援できる体制の構築</a:t>
            </a:r>
            <a:endParaRPr lang="ja-JP" altLang="en-US" b="0" i="0" dirty="0">
              <a:solidFill>
                <a:srgbClr val="001D35"/>
              </a:solidFill>
              <a:effectLst/>
              <a:latin typeface="+mj-ea"/>
              <a:ea typeface="+mj-ea"/>
            </a:endParaRPr>
          </a:p>
        </p:txBody>
      </p:sp>
      <p:sp>
        <p:nvSpPr>
          <p:cNvPr id="5" name="スライド番号プレースホルダー 4">
            <a:extLst>
              <a:ext uri="{FF2B5EF4-FFF2-40B4-BE49-F238E27FC236}">
                <a16:creationId xmlns:a16="http://schemas.microsoft.com/office/drawing/2014/main" id="{95BF7BCC-CA19-322C-76FF-93F9BDD6BA5B}"/>
              </a:ext>
            </a:extLst>
          </p:cNvPr>
          <p:cNvSpPr>
            <a:spLocks noGrp="1"/>
          </p:cNvSpPr>
          <p:nvPr>
            <p:ph type="sldNum" sz="quarter" idx="12"/>
          </p:nvPr>
        </p:nvSpPr>
        <p:spPr/>
        <p:txBody>
          <a:bodyPr/>
          <a:lstStyle/>
          <a:p>
            <a:fld id="{8E33FDC9-7170-49FC-9623-C7EF9513EABE}" type="slidenum">
              <a:rPr kumimoji="1" lang="ja-JP" altLang="en-US" smtClean="0"/>
              <a:t>15</a:t>
            </a:fld>
            <a:endParaRPr kumimoji="1" lang="ja-JP" altLang="en-US"/>
          </a:p>
        </p:txBody>
      </p:sp>
    </p:spTree>
    <p:extLst>
      <p:ext uri="{BB962C8B-B14F-4D97-AF65-F5344CB8AC3E}">
        <p14:creationId xmlns:p14="http://schemas.microsoft.com/office/powerpoint/2010/main" val="116726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5F4AF-DBC5-B96F-F382-A16B2C350723}"/>
            </a:ext>
          </a:extLst>
        </p:cNvPr>
        <p:cNvGrpSpPr/>
        <p:nvPr/>
      </p:nvGrpSpPr>
      <p:grpSpPr>
        <a:xfrm>
          <a:off x="0" y="0"/>
          <a:ext cx="0" cy="0"/>
          <a:chOff x="0" y="0"/>
          <a:chExt cx="0" cy="0"/>
        </a:xfrm>
      </p:grpSpPr>
      <p:graphicFrame>
        <p:nvGraphicFramePr>
          <p:cNvPr id="7" name="オブジェクト 6">
            <a:extLst>
              <a:ext uri="{FF2B5EF4-FFF2-40B4-BE49-F238E27FC236}">
                <a16:creationId xmlns:a16="http://schemas.microsoft.com/office/drawing/2014/main" id="{238086B6-73BE-4AD5-55EC-B100FD8369B3}"/>
              </a:ext>
            </a:extLst>
          </p:cNvPr>
          <p:cNvGraphicFramePr>
            <a:graphicFrameLocks noChangeAspect="1"/>
          </p:cNvGraphicFramePr>
          <p:nvPr>
            <p:extLst>
              <p:ext uri="{D42A27DB-BD31-4B8C-83A1-F6EECF244321}">
                <p14:modId xmlns:p14="http://schemas.microsoft.com/office/powerpoint/2010/main" val="1406793600"/>
              </p:ext>
            </p:extLst>
          </p:nvPr>
        </p:nvGraphicFramePr>
        <p:xfrm>
          <a:off x="522517" y="3544299"/>
          <a:ext cx="3940683" cy="2631233"/>
        </p:xfrm>
        <a:graphic>
          <a:graphicData uri="http://schemas.openxmlformats.org/presentationml/2006/ole">
            <mc:AlternateContent xmlns:mc="http://schemas.openxmlformats.org/markup-compatibility/2006">
              <mc:Choice xmlns:v="urn:schemas-microsoft-com:vml" Requires="v">
                <p:oleObj r:id="rId2" imgW="23501642" imgH="15690803" progId="">
                  <p:embed/>
                </p:oleObj>
              </mc:Choice>
              <mc:Fallback>
                <p:oleObj r:id="rId2" imgW="23501642" imgH="15690803" progId="">
                  <p:embed/>
                  <p:pic>
                    <p:nvPicPr>
                      <p:cNvPr id="0" name=""/>
                      <p:cNvPicPr/>
                      <p:nvPr/>
                    </p:nvPicPr>
                    <p:blipFill>
                      <a:blip r:embed="rId3"/>
                      <a:stretch>
                        <a:fillRect/>
                      </a:stretch>
                    </p:blipFill>
                    <p:spPr>
                      <a:xfrm>
                        <a:off x="522517" y="3544299"/>
                        <a:ext cx="3940683" cy="2631233"/>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399BE5D2-4931-8AD7-4B72-F37FFDC93DA9}"/>
              </a:ext>
            </a:extLst>
          </p:cNvPr>
          <p:cNvSpPr>
            <a:spLocks noGrp="1"/>
          </p:cNvSpPr>
          <p:nvPr>
            <p:ph type="title"/>
          </p:nvPr>
        </p:nvSpPr>
        <p:spPr>
          <a:xfrm>
            <a:off x="723121" y="791898"/>
            <a:ext cx="7772400" cy="632203"/>
          </a:xfrm>
        </p:spPr>
        <p:txBody>
          <a:bodyPr>
            <a:normAutofit fontScale="90000"/>
          </a:bodyPr>
          <a:lstStyle/>
          <a:p>
            <a:pPr algn="ctr">
              <a:lnSpc>
                <a:spcPts val="5500"/>
              </a:lnSpc>
            </a:pPr>
            <a:r>
              <a:rPr kumimoji="1" lang="ja-JP" altLang="en-US" sz="3600" u="sng" dirty="0">
                <a:latin typeface="+mj-ea"/>
              </a:rPr>
              <a:t>机上訓練テーマ（案）</a:t>
            </a:r>
          </a:p>
        </p:txBody>
      </p:sp>
      <p:sp>
        <p:nvSpPr>
          <p:cNvPr id="4" name="テキスト ボックス 3">
            <a:extLst>
              <a:ext uri="{FF2B5EF4-FFF2-40B4-BE49-F238E27FC236}">
                <a16:creationId xmlns:a16="http://schemas.microsoft.com/office/drawing/2014/main" id="{B8F2E757-0DED-2A91-69AB-859CB34A1495}"/>
              </a:ext>
            </a:extLst>
          </p:cNvPr>
          <p:cNvSpPr txBox="1"/>
          <p:nvPr/>
        </p:nvSpPr>
        <p:spPr>
          <a:xfrm>
            <a:off x="1007705" y="1907958"/>
            <a:ext cx="7203233" cy="1446550"/>
          </a:xfrm>
          <a:prstGeom prst="rect">
            <a:avLst/>
          </a:prstGeom>
          <a:noFill/>
        </p:spPr>
        <p:txBody>
          <a:bodyPr wrap="square" rtlCol="0">
            <a:spAutoFit/>
          </a:bodyPr>
          <a:lstStyle/>
          <a:p>
            <a:r>
              <a:rPr kumimoji="1" lang="ja-JP" altLang="en-US" sz="4400" dirty="0"/>
              <a:t>自分が感染症にかかった時にどう業務を継続するか？</a:t>
            </a:r>
          </a:p>
        </p:txBody>
      </p:sp>
      <p:sp>
        <p:nvSpPr>
          <p:cNvPr id="5" name="テキスト ボックス 4">
            <a:extLst>
              <a:ext uri="{FF2B5EF4-FFF2-40B4-BE49-F238E27FC236}">
                <a16:creationId xmlns:a16="http://schemas.microsoft.com/office/drawing/2014/main" id="{5192FD59-377B-719E-CF0D-57E2AFD5FFC2}"/>
              </a:ext>
            </a:extLst>
          </p:cNvPr>
          <p:cNvSpPr txBox="1"/>
          <p:nvPr/>
        </p:nvSpPr>
        <p:spPr>
          <a:xfrm>
            <a:off x="4554838" y="3838365"/>
            <a:ext cx="3940683" cy="1477328"/>
          </a:xfrm>
          <a:prstGeom prst="rect">
            <a:avLst/>
          </a:prstGeom>
          <a:noFill/>
        </p:spPr>
        <p:txBody>
          <a:bodyPr wrap="square" rtlCol="0">
            <a:spAutoFit/>
          </a:bodyPr>
          <a:lstStyle/>
          <a:p>
            <a:r>
              <a:rPr lang="ja-JP" altLang="en-US" b="0" i="0" dirty="0">
                <a:solidFill>
                  <a:srgbClr val="335361"/>
                </a:solidFill>
                <a:effectLst/>
                <a:latin typeface="Hiragino Kaku Gothic ProN"/>
              </a:rPr>
              <a:t>感染症はいつ、誰がかかってもおかしくありません。そのため、自分自身が罹患してしまった場合でも、業務を滞りなく継続するための準備や対策を考えることが必要です。</a:t>
            </a:r>
            <a:endParaRPr kumimoji="1" lang="ja-JP" altLang="en-US" dirty="0"/>
          </a:p>
        </p:txBody>
      </p:sp>
      <p:sp>
        <p:nvSpPr>
          <p:cNvPr id="8" name="スライド番号プレースホルダー 7">
            <a:extLst>
              <a:ext uri="{FF2B5EF4-FFF2-40B4-BE49-F238E27FC236}">
                <a16:creationId xmlns:a16="http://schemas.microsoft.com/office/drawing/2014/main" id="{D6ED6473-59D7-AC47-19E4-C0AF6D5741D3}"/>
              </a:ext>
            </a:extLst>
          </p:cNvPr>
          <p:cNvSpPr>
            <a:spLocks noGrp="1"/>
          </p:cNvSpPr>
          <p:nvPr>
            <p:ph type="sldNum" sz="quarter" idx="12"/>
          </p:nvPr>
        </p:nvSpPr>
        <p:spPr/>
        <p:txBody>
          <a:bodyPr/>
          <a:lstStyle/>
          <a:p>
            <a:fld id="{8E33FDC9-7170-49FC-9623-C7EF9513EABE}" type="slidenum">
              <a:rPr kumimoji="1" lang="ja-JP" altLang="en-US" smtClean="0"/>
              <a:t>16</a:t>
            </a:fld>
            <a:endParaRPr kumimoji="1" lang="ja-JP" altLang="en-US"/>
          </a:p>
        </p:txBody>
      </p:sp>
    </p:spTree>
    <p:extLst>
      <p:ext uri="{BB962C8B-B14F-4D97-AF65-F5344CB8AC3E}">
        <p14:creationId xmlns:p14="http://schemas.microsoft.com/office/powerpoint/2010/main" val="217990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F399F-18A3-8F30-8417-55D241F32C5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3459375-9B8B-C16F-7ECC-D5AC12B3AAD5}"/>
              </a:ext>
            </a:extLst>
          </p:cNvPr>
          <p:cNvSpPr>
            <a:spLocks noGrp="1"/>
          </p:cNvSpPr>
          <p:nvPr>
            <p:ph type="title"/>
          </p:nvPr>
        </p:nvSpPr>
        <p:spPr>
          <a:xfrm>
            <a:off x="723121" y="791898"/>
            <a:ext cx="7772400" cy="632203"/>
          </a:xfrm>
        </p:spPr>
        <p:txBody>
          <a:bodyPr>
            <a:normAutofit fontScale="90000"/>
          </a:bodyPr>
          <a:lstStyle/>
          <a:p>
            <a:pPr algn="ctr">
              <a:lnSpc>
                <a:spcPts val="5500"/>
              </a:lnSpc>
            </a:pPr>
            <a:r>
              <a:rPr lang="en-US" altLang="ja-JP" sz="3600" u="sng" dirty="0">
                <a:latin typeface="+mj-ea"/>
              </a:rPr>
              <a:t>【</a:t>
            </a:r>
            <a:r>
              <a:rPr kumimoji="1" lang="ja-JP" altLang="en-US" sz="3600" u="sng" dirty="0">
                <a:latin typeface="+mj-ea"/>
              </a:rPr>
              <a:t>訓練</a:t>
            </a:r>
            <a:r>
              <a:rPr kumimoji="1" lang="en-US" altLang="ja-JP" sz="3600" u="sng" dirty="0">
                <a:latin typeface="+mj-ea"/>
              </a:rPr>
              <a:t>】</a:t>
            </a:r>
            <a:r>
              <a:rPr kumimoji="1" lang="ja-JP" altLang="en-US" sz="3600" u="sng" dirty="0">
                <a:latin typeface="+mj-ea"/>
              </a:rPr>
              <a:t>（案）</a:t>
            </a:r>
          </a:p>
        </p:txBody>
      </p:sp>
      <p:sp>
        <p:nvSpPr>
          <p:cNvPr id="4" name="テキスト ボックス 3">
            <a:extLst>
              <a:ext uri="{FF2B5EF4-FFF2-40B4-BE49-F238E27FC236}">
                <a16:creationId xmlns:a16="http://schemas.microsoft.com/office/drawing/2014/main" id="{21F7BB8A-8211-C3EB-D6C2-F04DD10ABB63}"/>
              </a:ext>
            </a:extLst>
          </p:cNvPr>
          <p:cNvSpPr txBox="1"/>
          <p:nvPr/>
        </p:nvSpPr>
        <p:spPr>
          <a:xfrm>
            <a:off x="1007705" y="1907958"/>
            <a:ext cx="7203233" cy="1200329"/>
          </a:xfrm>
          <a:prstGeom prst="rect">
            <a:avLst/>
          </a:prstGeom>
          <a:noFill/>
        </p:spPr>
        <p:txBody>
          <a:bodyPr wrap="square" rtlCol="0">
            <a:spAutoFit/>
          </a:bodyPr>
          <a:lstStyle/>
          <a:p>
            <a:r>
              <a:rPr kumimoji="1" lang="ja-JP" altLang="ja-JP" sz="3600" dirty="0"/>
              <a:t>感染予防のための手洗いの方法</a:t>
            </a:r>
            <a:endParaRPr kumimoji="1" lang="en-US" altLang="ja-JP" sz="3600" dirty="0"/>
          </a:p>
          <a:p>
            <a:r>
              <a:rPr kumimoji="1" lang="ja-JP" altLang="ja-JP" sz="3600" dirty="0"/>
              <a:t>速乾性擦式消毒の方法</a:t>
            </a:r>
            <a:endParaRPr kumimoji="1" lang="ja-JP" altLang="en-US" sz="3600" dirty="0"/>
          </a:p>
        </p:txBody>
      </p:sp>
      <p:sp>
        <p:nvSpPr>
          <p:cNvPr id="5" name="テキスト ボックス 4">
            <a:extLst>
              <a:ext uri="{FF2B5EF4-FFF2-40B4-BE49-F238E27FC236}">
                <a16:creationId xmlns:a16="http://schemas.microsoft.com/office/drawing/2014/main" id="{3BD58F54-C2DB-8273-2F4B-F90D775BA7B6}"/>
              </a:ext>
            </a:extLst>
          </p:cNvPr>
          <p:cNvSpPr txBox="1"/>
          <p:nvPr/>
        </p:nvSpPr>
        <p:spPr>
          <a:xfrm>
            <a:off x="4554838" y="3838365"/>
            <a:ext cx="3940683" cy="1200329"/>
          </a:xfrm>
          <a:prstGeom prst="rect">
            <a:avLst/>
          </a:prstGeom>
          <a:noFill/>
        </p:spPr>
        <p:txBody>
          <a:bodyPr wrap="square" rtlCol="0">
            <a:spAutoFit/>
          </a:bodyPr>
          <a:lstStyle/>
          <a:p>
            <a:r>
              <a:rPr lang="ja-JP" altLang="en-US" b="0" i="0" dirty="0">
                <a:solidFill>
                  <a:srgbClr val="335361"/>
                </a:solidFill>
                <a:effectLst/>
                <a:latin typeface="Hiragino Kaku Gothic ProN"/>
              </a:rPr>
              <a:t>感染予防の基本は手洗いになります。今回の訓練では、正しい手洗いの方法と速乾性擦式消毒の方法を実践しながら学びます。</a:t>
            </a:r>
            <a:endParaRPr kumimoji="1" lang="ja-JP" altLang="en-US" dirty="0"/>
          </a:p>
        </p:txBody>
      </p:sp>
      <p:sp>
        <p:nvSpPr>
          <p:cNvPr id="8" name="スライド番号プレースホルダー 7">
            <a:extLst>
              <a:ext uri="{FF2B5EF4-FFF2-40B4-BE49-F238E27FC236}">
                <a16:creationId xmlns:a16="http://schemas.microsoft.com/office/drawing/2014/main" id="{D997671A-0643-0BEB-8F41-3CD749DFB6CE}"/>
              </a:ext>
            </a:extLst>
          </p:cNvPr>
          <p:cNvSpPr>
            <a:spLocks noGrp="1"/>
          </p:cNvSpPr>
          <p:nvPr>
            <p:ph type="sldNum" sz="quarter" idx="12"/>
          </p:nvPr>
        </p:nvSpPr>
        <p:spPr/>
        <p:txBody>
          <a:bodyPr/>
          <a:lstStyle/>
          <a:p>
            <a:fld id="{8E33FDC9-7170-49FC-9623-C7EF9513EABE}" type="slidenum">
              <a:rPr kumimoji="1" lang="ja-JP" altLang="en-US" smtClean="0"/>
              <a:t>17</a:t>
            </a:fld>
            <a:endParaRPr kumimoji="1" lang="ja-JP" altLang="en-US"/>
          </a:p>
        </p:txBody>
      </p:sp>
      <p:graphicFrame>
        <p:nvGraphicFramePr>
          <p:cNvPr id="3" name="オブジェクト 2">
            <a:extLst>
              <a:ext uri="{FF2B5EF4-FFF2-40B4-BE49-F238E27FC236}">
                <a16:creationId xmlns:a16="http://schemas.microsoft.com/office/drawing/2014/main" id="{F82C1BD5-68B1-35FF-3C1D-E03EF405A371}"/>
              </a:ext>
            </a:extLst>
          </p:cNvPr>
          <p:cNvGraphicFramePr>
            <a:graphicFrameLocks noChangeAspect="1"/>
          </p:cNvGraphicFramePr>
          <p:nvPr>
            <p:extLst>
              <p:ext uri="{D42A27DB-BD31-4B8C-83A1-F6EECF244321}">
                <p14:modId xmlns:p14="http://schemas.microsoft.com/office/powerpoint/2010/main" val="364196364"/>
              </p:ext>
            </p:extLst>
          </p:nvPr>
        </p:nvGraphicFramePr>
        <p:xfrm>
          <a:off x="522517" y="3534968"/>
          <a:ext cx="3940683" cy="2631233"/>
        </p:xfrm>
        <a:graphic>
          <a:graphicData uri="http://schemas.openxmlformats.org/presentationml/2006/ole">
            <mc:AlternateContent xmlns:mc="http://schemas.openxmlformats.org/markup-compatibility/2006">
              <mc:Choice xmlns:v="urn:schemas-microsoft-com:vml" Requires="v">
                <p:oleObj r:id="rId2" imgW="23501642" imgH="15690803" progId="">
                  <p:embed/>
                </p:oleObj>
              </mc:Choice>
              <mc:Fallback>
                <p:oleObj r:id="rId2" imgW="23501642" imgH="15690803" progId="">
                  <p:embed/>
                  <p:pic>
                    <p:nvPicPr>
                      <p:cNvPr id="0" name=""/>
                      <p:cNvPicPr/>
                      <p:nvPr/>
                    </p:nvPicPr>
                    <p:blipFill>
                      <a:blip r:embed="rId3"/>
                      <a:stretch>
                        <a:fillRect/>
                      </a:stretch>
                    </p:blipFill>
                    <p:spPr>
                      <a:xfrm>
                        <a:off x="522517" y="3534968"/>
                        <a:ext cx="3940683" cy="2631233"/>
                      </a:xfrm>
                      <a:prstGeom prst="rect">
                        <a:avLst/>
                      </a:prstGeom>
                    </p:spPr>
                  </p:pic>
                </p:oleObj>
              </mc:Fallback>
            </mc:AlternateContent>
          </a:graphicData>
        </a:graphic>
      </p:graphicFrame>
    </p:spTree>
    <p:extLst>
      <p:ext uri="{BB962C8B-B14F-4D97-AF65-F5344CB8AC3E}">
        <p14:creationId xmlns:p14="http://schemas.microsoft.com/office/powerpoint/2010/main" val="1886411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78F0-4F19-D718-60E1-EB8491D7AE0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6AC8F5-4E6D-F22A-3AFC-F5A8394928A2}"/>
              </a:ext>
            </a:extLst>
          </p:cNvPr>
          <p:cNvSpPr>
            <a:spLocks noGrp="1"/>
          </p:cNvSpPr>
          <p:nvPr>
            <p:ph type="title"/>
          </p:nvPr>
        </p:nvSpPr>
        <p:spPr>
          <a:xfrm>
            <a:off x="723121" y="791898"/>
            <a:ext cx="7772400" cy="632203"/>
          </a:xfrm>
        </p:spPr>
        <p:txBody>
          <a:bodyPr>
            <a:normAutofit fontScale="90000"/>
          </a:bodyPr>
          <a:lstStyle/>
          <a:p>
            <a:pPr algn="ctr">
              <a:lnSpc>
                <a:spcPts val="5500"/>
              </a:lnSpc>
            </a:pPr>
            <a:r>
              <a:rPr lang="en-US" altLang="ja-JP" sz="3600" u="sng" dirty="0">
                <a:latin typeface="+mj-ea"/>
              </a:rPr>
              <a:t>【</a:t>
            </a:r>
            <a:r>
              <a:rPr kumimoji="1" lang="ja-JP" altLang="en-US" sz="3600" u="sng" dirty="0">
                <a:latin typeface="+mj-ea"/>
              </a:rPr>
              <a:t>訓練</a:t>
            </a:r>
            <a:r>
              <a:rPr kumimoji="1" lang="en-US" altLang="ja-JP" sz="3600" u="sng" dirty="0">
                <a:latin typeface="+mj-ea"/>
              </a:rPr>
              <a:t>】</a:t>
            </a:r>
            <a:r>
              <a:rPr kumimoji="1" lang="ja-JP" altLang="en-US" sz="3600" u="sng" dirty="0">
                <a:latin typeface="+mj-ea"/>
              </a:rPr>
              <a:t>（案）</a:t>
            </a:r>
          </a:p>
        </p:txBody>
      </p:sp>
      <p:sp>
        <p:nvSpPr>
          <p:cNvPr id="4" name="テキスト ボックス 3">
            <a:extLst>
              <a:ext uri="{FF2B5EF4-FFF2-40B4-BE49-F238E27FC236}">
                <a16:creationId xmlns:a16="http://schemas.microsoft.com/office/drawing/2014/main" id="{F6912FC5-EC08-00A9-56F1-5D4C134EF9F3}"/>
              </a:ext>
            </a:extLst>
          </p:cNvPr>
          <p:cNvSpPr txBox="1"/>
          <p:nvPr/>
        </p:nvSpPr>
        <p:spPr>
          <a:xfrm>
            <a:off x="1007705" y="1907958"/>
            <a:ext cx="7203233" cy="646331"/>
          </a:xfrm>
          <a:prstGeom prst="rect">
            <a:avLst/>
          </a:prstGeom>
          <a:noFill/>
        </p:spPr>
        <p:txBody>
          <a:bodyPr wrap="square" rtlCol="0">
            <a:spAutoFit/>
          </a:bodyPr>
          <a:lstStyle/>
          <a:p>
            <a:r>
              <a:rPr kumimoji="1" lang="ja-JP" altLang="en-US" sz="3600" dirty="0"/>
              <a:t>感染症防護服の着脱訓練</a:t>
            </a:r>
          </a:p>
        </p:txBody>
      </p:sp>
      <p:sp>
        <p:nvSpPr>
          <p:cNvPr id="5" name="テキスト ボックス 4">
            <a:extLst>
              <a:ext uri="{FF2B5EF4-FFF2-40B4-BE49-F238E27FC236}">
                <a16:creationId xmlns:a16="http://schemas.microsoft.com/office/drawing/2014/main" id="{BABE57C5-97E2-97B3-E455-BA286B89FFAA}"/>
              </a:ext>
            </a:extLst>
          </p:cNvPr>
          <p:cNvSpPr txBox="1"/>
          <p:nvPr/>
        </p:nvSpPr>
        <p:spPr>
          <a:xfrm>
            <a:off x="4554838" y="3838365"/>
            <a:ext cx="3940683" cy="2031325"/>
          </a:xfrm>
          <a:prstGeom prst="rect">
            <a:avLst/>
          </a:prstGeom>
          <a:noFill/>
        </p:spPr>
        <p:txBody>
          <a:bodyPr wrap="square" rtlCol="0">
            <a:spAutoFit/>
          </a:bodyPr>
          <a:lstStyle/>
          <a:p>
            <a:r>
              <a:rPr lang="ja-JP" altLang="en-US" b="0" i="0" dirty="0">
                <a:solidFill>
                  <a:srgbClr val="335361"/>
                </a:solidFill>
                <a:effectLst/>
                <a:latin typeface="Hiragino Kaku Gothic ProN"/>
              </a:rPr>
              <a:t>感染疑いの利用者などとの</a:t>
            </a:r>
            <a:r>
              <a:rPr kumimoji="1" lang="ja-JP" altLang="en-US" b="0" i="0" dirty="0">
                <a:solidFill>
                  <a:srgbClr val="335361"/>
                </a:solidFill>
                <a:effectLst/>
                <a:latin typeface="Hiragino Kaku Gothic ProN"/>
              </a:rPr>
              <a:t>接触が必要な場合、</a:t>
            </a:r>
            <a:r>
              <a:rPr lang="ja-JP" altLang="en-US" b="0" i="0" dirty="0">
                <a:solidFill>
                  <a:srgbClr val="000000"/>
                </a:solidFill>
                <a:effectLst/>
                <a:latin typeface="Verdana" panose="020B0604030504040204" pitchFamily="34" charset="0"/>
              </a:rPr>
              <a:t>結核などの空気感染、インフルエンザなどの飛沫感染、その他多くの疾患に見られる接触感染などの感染防止対策として、正しい感染症防護服の着脱は介護従事者にとって必須です。</a:t>
            </a:r>
            <a:endParaRPr lang="en-US" altLang="ja-JP" b="0" i="0" dirty="0">
              <a:solidFill>
                <a:srgbClr val="335361"/>
              </a:solidFill>
              <a:effectLst/>
              <a:latin typeface="Hiragino Kaku Gothic ProN"/>
            </a:endParaRPr>
          </a:p>
        </p:txBody>
      </p:sp>
      <p:sp>
        <p:nvSpPr>
          <p:cNvPr id="8" name="スライド番号プレースホルダー 7">
            <a:extLst>
              <a:ext uri="{FF2B5EF4-FFF2-40B4-BE49-F238E27FC236}">
                <a16:creationId xmlns:a16="http://schemas.microsoft.com/office/drawing/2014/main" id="{DCA01292-2C60-240A-CA52-C2804952CCEF}"/>
              </a:ext>
            </a:extLst>
          </p:cNvPr>
          <p:cNvSpPr>
            <a:spLocks noGrp="1"/>
          </p:cNvSpPr>
          <p:nvPr>
            <p:ph type="sldNum" sz="quarter" idx="12"/>
          </p:nvPr>
        </p:nvSpPr>
        <p:spPr/>
        <p:txBody>
          <a:bodyPr/>
          <a:lstStyle/>
          <a:p>
            <a:fld id="{8E33FDC9-7170-49FC-9623-C7EF9513EABE}" type="slidenum">
              <a:rPr kumimoji="1" lang="ja-JP" altLang="en-US" smtClean="0"/>
              <a:t>18</a:t>
            </a:fld>
            <a:endParaRPr kumimoji="1" lang="ja-JP" altLang="en-US"/>
          </a:p>
        </p:txBody>
      </p:sp>
      <p:graphicFrame>
        <p:nvGraphicFramePr>
          <p:cNvPr id="6" name="オブジェクト 5">
            <a:extLst>
              <a:ext uri="{FF2B5EF4-FFF2-40B4-BE49-F238E27FC236}">
                <a16:creationId xmlns:a16="http://schemas.microsoft.com/office/drawing/2014/main" id="{5323913F-4D38-A037-761B-E109CFEE5221}"/>
              </a:ext>
            </a:extLst>
          </p:cNvPr>
          <p:cNvGraphicFramePr>
            <a:graphicFrameLocks noChangeAspect="1"/>
          </p:cNvGraphicFramePr>
          <p:nvPr>
            <p:extLst>
              <p:ext uri="{D42A27DB-BD31-4B8C-83A1-F6EECF244321}">
                <p14:modId xmlns:p14="http://schemas.microsoft.com/office/powerpoint/2010/main" val="368452019"/>
              </p:ext>
            </p:extLst>
          </p:nvPr>
        </p:nvGraphicFramePr>
        <p:xfrm>
          <a:off x="522516" y="3534968"/>
          <a:ext cx="3940683" cy="2631233"/>
        </p:xfrm>
        <a:graphic>
          <a:graphicData uri="http://schemas.openxmlformats.org/presentationml/2006/ole">
            <mc:AlternateContent xmlns:mc="http://schemas.openxmlformats.org/markup-compatibility/2006">
              <mc:Choice xmlns:v="urn:schemas-microsoft-com:vml" Requires="v">
                <p:oleObj r:id="rId2" imgW="23501642" imgH="15690803" progId="">
                  <p:embed/>
                </p:oleObj>
              </mc:Choice>
              <mc:Fallback>
                <p:oleObj r:id="rId2" imgW="23501642" imgH="15690803" progId="">
                  <p:embed/>
                  <p:pic>
                    <p:nvPicPr>
                      <p:cNvPr id="0" name=""/>
                      <p:cNvPicPr/>
                      <p:nvPr/>
                    </p:nvPicPr>
                    <p:blipFill>
                      <a:blip r:embed="rId3"/>
                      <a:stretch>
                        <a:fillRect/>
                      </a:stretch>
                    </p:blipFill>
                    <p:spPr>
                      <a:xfrm>
                        <a:off x="522516" y="3534968"/>
                        <a:ext cx="3940683" cy="2631233"/>
                      </a:xfrm>
                      <a:prstGeom prst="rect">
                        <a:avLst/>
                      </a:prstGeom>
                    </p:spPr>
                  </p:pic>
                </p:oleObj>
              </mc:Fallback>
            </mc:AlternateContent>
          </a:graphicData>
        </a:graphic>
      </p:graphicFrame>
    </p:spTree>
    <p:extLst>
      <p:ext uri="{BB962C8B-B14F-4D97-AF65-F5344CB8AC3E}">
        <p14:creationId xmlns:p14="http://schemas.microsoft.com/office/powerpoint/2010/main" val="304958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6B4414-7ED8-BE2E-ED08-AD1B87B59F7B}"/>
              </a:ext>
            </a:extLst>
          </p:cNvPr>
          <p:cNvSpPr>
            <a:spLocks noGrp="1"/>
          </p:cNvSpPr>
          <p:nvPr>
            <p:ph type="title"/>
          </p:nvPr>
        </p:nvSpPr>
        <p:spPr>
          <a:xfrm>
            <a:off x="797770" y="484632"/>
            <a:ext cx="7772400" cy="1609344"/>
          </a:xfrm>
        </p:spPr>
        <p:txBody>
          <a:bodyPr/>
          <a:lstStyle/>
          <a:p>
            <a:r>
              <a:rPr kumimoji="1" lang="ja-JP" altLang="en-US" dirty="0"/>
              <a:t>業務継続計画（</a:t>
            </a:r>
            <a:r>
              <a:rPr lang="ja-JP" altLang="en-US" dirty="0"/>
              <a:t>ＢＣＰ）とは</a:t>
            </a:r>
            <a:endParaRPr kumimoji="1" lang="ja-JP" altLang="en-US" dirty="0"/>
          </a:p>
        </p:txBody>
      </p:sp>
      <p:sp>
        <p:nvSpPr>
          <p:cNvPr id="4" name="テキスト ボックス 3">
            <a:extLst>
              <a:ext uri="{FF2B5EF4-FFF2-40B4-BE49-F238E27FC236}">
                <a16:creationId xmlns:a16="http://schemas.microsoft.com/office/drawing/2014/main" id="{0EDEA915-E753-B498-AF7A-E9370CFDE2CD}"/>
              </a:ext>
            </a:extLst>
          </p:cNvPr>
          <p:cNvSpPr txBox="1"/>
          <p:nvPr/>
        </p:nvSpPr>
        <p:spPr>
          <a:xfrm>
            <a:off x="821094" y="1959429"/>
            <a:ext cx="7492482" cy="2049279"/>
          </a:xfrm>
          <a:prstGeom prst="rect">
            <a:avLst/>
          </a:prstGeom>
          <a:noFill/>
        </p:spPr>
        <p:txBody>
          <a:bodyPr wrap="square" rtlCol="0">
            <a:spAutoFit/>
          </a:bodyPr>
          <a:lstStyle/>
          <a:p>
            <a:pPr algn="l" fontAlgn="ctr">
              <a:spcAft>
                <a:spcPts val="1500"/>
              </a:spcAft>
            </a:pPr>
            <a:r>
              <a:rPr lang="ja-JP" altLang="en-US" b="0" i="0" dirty="0">
                <a:solidFill>
                  <a:srgbClr val="001D35"/>
                </a:solidFill>
                <a:effectLst/>
                <a:latin typeface="Arial" panose="020B0604020202020204" pitchFamily="34" charset="0"/>
              </a:rPr>
              <a:t>介護事業所の事業継続計画（</a:t>
            </a:r>
            <a:r>
              <a:rPr lang="ja-JP" altLang="en-US" dirty="0">
                <a:solidFill>
                  <a:srgbClr val="001D35"/>
                </a:solidFill>
                <a:latin typeface="Arial" panose="020B0604020202020204" pitchFamily="34" charset="0"/>
              </a:rPr>
              <a:t>ＢＣＰ</a:t>
            </a:r>
            <a:r>
              <a:rPr lang="ja-JP" altLang="en-US" b="0" i="0" dirty="0">
                <a:solidFill>
                  <a:srgbClr val="001D35"/>
                </a:solidFill>
                <a:effectLst/>
                <a:latin typeface="Arial" panose="020B0604020202020204" pitchFamily="34" charset="0"/>
              </a:rPr>
              <a:t>）とは、災害や感染症などの緊急事態に備えて、介護サービスを継続または早期復旧させるための計画です。﻿</a:t>
            </a:r>
          </a:p>
          <a:p>
            <a:pPr algn="l">
              <a:spcBef>
                <a:spcPts val="750"/>
              </a:spcBef>
              <a:spcAft>
                <a:spcPts val="1500"/>
              </a:spcAft>
            </a:pPr>
            <a:r>
              <a:rPr lang="ja-JP" altLang="en-US" dirty="0">
                <a:solidFill>
                  <a:srgbClr val="001D35"/>
                </a:solidFill>
                <a:latin typeface="Arial" panose="020B0604020202020204" pitchFamily="34" charset="0"/>
              </a:rPr>
              <a:t>ＢＣＰ</a:t>
            </a:r>
            <a:r>
              <a:rPr lang="ja-JP" altLang="en-US" b="0" i="0" dirty="0">
                <a:solidFill>
                  <a:srgbClr val="001D35"/>
                </a:solidFill>
                <a:effectLst/>
                <a:latin typeface="Arial" panose="020B0604020202020204" pitchFamily="34" charset="0"/>
              </a:rPr>
              <a:t>は、</a:t>
            </a:r>
            <a:r>
              <a:rPr lang="en-US" altLang="ja-JP" b="0" i="0" dirty="0">
                <a:solidFill>
                  <a:srgbClr val="001D35"/>
                </a:solidFill>
                <a:effectLst/>
                <a:latin typeface="Arial" panose="020B0604020202020204" pitchFamily="34" charset="0"/>
              </a:rPr>
              <a:t>2024</a:t>
            </a:r>
            <a:r>
              <a:rPr lang="ja-JP" altLang="en-US" b="0" i="0" dirty="0">
                <a:solidFill>
                  <a:srgbClr val="001D35"/>
                </a:solidFill>
                <a:effectLst/>
                <a:latin typeface="Arial" panose="020B0604020202020204" pitchFamily="34" charset="0"/>
              </a:rPr>
              <a:t>年より策定と運用が義務付けられました。介護事業者にとって、日常生活で支援が必要な利用者の安全と</a:t>
            </a:r>
            <a:r>
              <a:rPr lang="ja-JP" altLang="en-US" b="0" i="0" u="sng" dirty="0">
                <a:solidFill>
                  <a:srgbClr val="001D35"/>
                </a:solidFill>
                <a:effectLst/>
                <a:latin typeface="Arial" panose="020B0604020202020204" pitchFamily="34" charset="0"/>
              </a:rPr>
              <a:t>ケアの継続性</a:t>
            </a:r>
            <a:r>
              <a:rPr lang="ja-JP" altLang="en-US" b="0" i="0" dirty="0">
                <a:solidFill>
                  <a:srgbClr val="001D35"/>
                </a:solidFill>
                <a:effectLst/>
                <a:latin typeface="Arial" panose="020B0604020202020204" pitchFamily="34" charset="0"/>
              </a:rPr>
              <a:t>を確保することは極めて重要です。</a:t>
            </a:r>
          </a:p>
        </p:txBody>
      </p:sp>
      <p:graphicFrame>
        <p:nvGraphicFramePr>
          <p:cNvPr id="5" name="オブジェクト 4">
            <a:extLst>
              <a:ext uri="{FF2B5EF4-FFF2-40B4-BE49-F238E27FC236}">
                <a16:creationId xmlns:a16="http://schemas.microsoft.com/office/drawing/2014/main" id="{23E5B266-ED7F-E842-8CDE-0D54DC6C217A}"/>
              </a:ext>
            </a:extLst>
          </p:cNvPr>
          <p:cNvGraphicFramePr>
            <a:graphicFrameLocks noChangeAspect="1"/>
          </p:cNvGraphicFramePr>
          <p:nvPr>
            <p:extLst>
              <p:ext uri="{D42A27DB-BD31-4B8C-83A1-F6EECF244321}">
                <p14:modId xmlns:p14="http://schemas.microsoft.com/office/powerpoint/2010/main" val="2748536633"/>
              </p:ext>
            </p:extLst>
          </p:nvPr>
        </p:nvGraphicFramePr>
        <p:xfrm>
          <a:off x="1133637" y="4341576"/>
          <a:ext cx="2253375" cy="1877202"/>
        </p:xfrm>
        <a:graphic>
          <a:graphicData uri="http://schemas.openxmlformats.org/presentationml/2006/ole">
            <mc:AlternateContent xmlns:mc="http://schemas.openxmlformats.org/markup-compatibility/2006">
              <mc:Choice xmlns:v="urn:schemas-microsoft-com:vml" Requires="v">
                <p:oleObj r:id="rId2" imgW="9241513" imgH="7698221" progId="">
                  <p:embed/>
                </p:oleObj>
              </mc:Choice>
              <mc:Fallback>
                <p:oleObj r:id="rId2" imgW="9241513" imgH="7698221" progId="">
                  <p:embed/>
                  <p:pic>
                    <p:nvPicPr>
                      <p:cNvPr id="0" name=""/>
                      <p:cNvPicPr/>
                      <p:nvPr/>
                    </p:nvPicPr>
                    <p:blipFill>
                      <a:blip r:embed="rId3"/>
                      <a:stretch>
                        <a:fillRect/>
                      </a:stretch>
                    </p:blipFill>
                    <p:spPr>
                      <a:xfrm>
                        <a:off x="1133637" y="4341576"/>
                        <a:ext cx="2253375" cy="1877202"/>
                      </a:xfrm>
                      <a:prstGeom prst="rect">
                        <a:avLst/>
                      </a:prstGeom>
                    </p:spPr>
                  </p:pic>
                </p:oleObj>
              </mc:Fallback>
            </mc:AlternateContent>
          </a:graphicData>
        </a:graphic>
      </p:graphicFrame>
      <p:graphicFrame>
        <p:nvGraphicFramePr>
          <p:cNvPr id="6" name="オブジェクト 5">
            <a:extLst>
              <a:ext uri="{FF2B5EF4-FFF2-40B4-BE49-F238E27FC236}">
                <a16:creationId xmlns:a16="http://schemas.microsoft.com/office/drawing/2014/main" id="{C2B6DEF9-7F92-57AD-104E-5C60ABF566BF}"/>
              </a:ext>
            </a:extLst>
          </p:cNvPr>
          <p:cNvGraphicFramePr>
            <a:graphicFrameLocks noChangeAspect="1"/>
          </p:cNvGraphicFramePr>
          <p:nvPr>
            <p:extLst>
              <p:ext uri="{D42A27DB-BD31-4B8C-83A1-F6EECF244321}">
                <p14:modId xmlns:p14="http://schemas.microsoft.com/office/powerpoint/2010/main" val="3563015156"/>
              </p:ext>
            </p:extLst>
          </p:nvPr>
        </p:nvGraphicFramePr>
        <p:xfrm>
          <a:off x="5081880" y="4620751"/>
          <a:ext cx="2928483" cy="1725507"/>
        </p:xfrm>
        <a:graphic>
          <a:graphicData uri="http://schemas.openxmlformats.org/presentationml/2006/ole">
            <mc:AlternateContent xmlns:mc="http://schemas.openxmlformats.org/markup-compatibility/2006">
              <mc:Choice xmlns:v="urn:schemas-microsoft-com:vml" Requires="v">
                <p:oleObj r:id="rId4" imgW="8861872" imgH="5222043" progId="">
                  <p:embed/>
                </p:oleObj>
              </mc:Choice>
              <mc:Fallback>
                <p:oleObj r:id="rId4" imgW="8861872" imgH="5222043" progId="">
                  <p:embed/>
                  <p:pic>
                    <p:nvPicPr>
                      <p:cNvPr id="0" name=""/>
                      <p:cNvPicPr/>
                      <p:nvPr/>
                    </p:nvPicPr>
                    <p:blipFill>
                      <a:blip r:embed="rId5"/>
                      <a:stretch>
                        <a:fillRect/>
                      </a:stretch>
                    </p:blipFill>
                    <p:spPr>
                      <a:xfrm>
                        <a:off x="5081880" y="4620751"/>
                        <a:ext cx="2928483" cy="1725507"/>
                      </a:xfrm>
                      <a:prstGeom prst="rect">
                        <a:avLst/>
                      </a:prstGeom>
                    </p:spPr>
                  </p:pic>
                </p:oleObj>
              </mc:Fallback>
            </mc:AlternateContent>
          </a:graphicData>
        </a:graphic>
      </p:graphicFrame>
      <p:sp>
        <p:nvSpPr>
          <p:cNvPr id="7" name="テキスト ボックス 6">
            <a:extLst>
              <a:ext uri="{FF2B5EF4-FFF2-40B4-BE49-F238E27FC236}">
                <a16:creationId xmlns:a16="http://schemas.microsoft.com/office/drawing/2014/main" id="{6D9AF628-D2C8-4ADB-192B-039EA13121E5}"/>
              </a:ext>
            </a:extLst>
          </p:cNvPr>
          <p:cNvSpPr txBox="1"/>
          <p:nvPr/>
        </p:nvSpPr>
        <p:spPr>
          <a:xfrm>
            <a:off x="3107093" y="4604582"/>
            <a:ext cx="1054359" cy="369332"/>
          </a:xfrm>
          <a:prstGeom prst="rect">
            <a:avLst/>
          </a:prstGeom>
          <a:noFill/>
        </p:spPr>
        <p:txBody>
          <a:bodyPr wrap="square" rtlCol="0">
            <a:spAutoFit/>
          </a:bodyPr>
          <a:lstStyle/>
          <a:p>
            <a:pPr algn="ctr"/>
            <a:r>
              <a:rPr kumimoji="1" lang="ja-JP" altLang="en-US" dirty="0">
                <a:solidFill>
                  <a:schemeClr val="accent1"/>
                </a:solidFill>
              </a:rPr>
              <a:t>感染症</a:t>
            </a:r>
          </a:p>
        </p:txBody>
      </p:sp>
      <p:sp>
        <p:nvSpPr>
          <p:cNvPr id="8" name="テキスト ボックス 7">
            <a:extLst>
              <a:ext uri="{FF2B5EF4-FFF2-40B4-BE49-F238E27FC236}">
                <a16:creationId xmlns:a16="http://schemas.microsoft.com/office/drawing/2014/main" id="{B0B01D17-043D-6E85-D4D5-C04BD925CDF3}"/>
              </a:ext>
            </a:extLst>
          </p:cNvPr>
          <p:cNvSpPr txBox="1"/>
          <p:nvPr/>
        </p:nvSpPr>
        <p:spPr>
          <a:xfrm>
            <a:off x="6917093" y="4450749"/>
            <a:ext cx="1317205" cy="369332"/>
          </a:xfrm>
          <a:prstGeom prst="rect">
            <a:avLst/>
          </a:prstGeom>
          <a:noFill/>
        </p:spPr>
        <p:txBody>
          <a:bodyPr wrap="square" rtlCol="0">
            <a:spAutoFit/>
          </a:bodyPr>
          <a:lstStyle/>
          <a:p>
            <a:pPr algn="ctr"/>
            <a:r>
              <a:rPr kumimoji="1" lang="ja-JP" altLang="en-US" dirty="0">
                <a:solidFill>
                  <a:srgbClr val="FF0000"/>
                </a:solidFill>
              </a:rPr>
              <a:t>自然災害</a:t>
            </a:r>
          </a:p>
        </p:txBody>
      </p:sp>
      <p:sp>
        <p:nvSpPr>
          <p:cNvPr id="3" name="スライド番号プレースホルダー 2">
            <a:extLst>
              <a:ext uri="{FF2B5EF4-FFF2-40B4-BE49-F238E27FC236}">
                <a16:creationId xmlns:a16="http://schemas.microsoft.com/office/drawing/2014/main" id="{ED5DC457-7D22-E25D-F22D-DD73748D0981}"/>
              </a:ext>
            </a:extLst>
          </p:cNvPr>
          <p:cNvSpPr>
            <a:spLocks noGrp="1"/>
          </p:cNvSpPr>
          <p:nvPr>
            <p:ph type="sldNum" sz="quarter" idx="12"/>
          </p:nvPr>
        </p:nvSpPr>
        <p:spPr/>
        <p:txBody>
          <a:bodyPr/>
          <a:lstStyle/>
          <a:p>
            <a:fld id="{8E33FDC9-7170-49FC-9623-C7EF9513EABE}" type="slidenum">
              <a:rPr kumimoji="1" lang="ja-JP" altLang="en-US" smtClean="0"/>
              <a:t>2</a:t>
            </a:fld>
            <a:endParaRPr kumimoji="1" lang="ja-JP" altLang="en-US"/>
          </a:p>
        </p:txBody>
      </p:sp>
    </p:spTree>
    <p:extLst>
      <p:ext uri="{BB962C8B-B14F-4D97-AF65-F5344CB8AC3E}">
        <p14:creationId xmlns:p14="http://schemas.microsoft.com/office/powerpoint/2010/main" val="246440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0781F-4A96-7037-41A1-CB0294000585}"/>
            </a:ext>
          </a:extLst>
        </p:cNvPr>
        <p:cNvGrpSpPr/>
        <p:nvPr/>
      </p:nvGrpSpPr>
      <p:grpSpPr>
        <a:xfrm>
          <a:off x="0" y="0"/>
          <a:ext cx="0" cy="0"/>
          <a:chOff x="0" y="0"/>
          <a:chExt cx="0" cy="0"/>
        </a:xfrm>
      </p:grpSpPr>
      <p:graphicFrame>
        <p:nvGraphicFramePr>
          <p:cNvPr id="3" name="オブジェクト 2">
            <a:extLst>
              <a:ext uri="{FF2B5EF4-FFF2-40B4-BE49-F238E27FC236}">
                <a16:creationId xmlns:a16="http://schemas.microsoft.com/office/drawing/2014/main" id="{A5AECABE-3204-CECA-3D21-DA93C3988AC9}"/>
              </a:ext>
            </a:extLst>
          </p:cNvPr>
          <p:cNvGraphicFramePr>
            <a:graphicFrameLocks noChangeAspect="1"/>
          </p:cNvGraphicFramePr>
          <p:nvPr>
            <p:extLst>
              <p:ext uri="{D42A27DB-BD31-4B8C-83A1-F6EECF244321}">
                <p14:modId xmlns:p14="http://schemas.microsoft.com/office/powerpoint/2010/main" val="3437486513"/>
              </p:ext>
            </p:extLst>
          </p:nvPr>
        </p:nvGraphicFramePr>
        <p:xfrm>
          <a:off x="1119673" y="4035530"/>
          <a:ext cx="2211938" cy="2153884"/>
        </p:xfrm>
        <a:graphic>
          <a:graphicData uri="http://schemas.openxmlformats.org/presentationml/2006/ole">
            <mc:AlternateContent xmlns:mc="http://schemas.openxmlformats.org/markup-compatibility/2006">
              <mc:Choice xmlns:v="urn:schemas-microsoft-com:vml" Requires="v">
                <p:oleObj r:id="rId2" imgW="9204729" imgH="8960811" progId="">
                  <p:embed/>
                </p:oleObj>
              </mc:Choice>
              <mc:Fallback>
                <p:oleObj r:id="rId2" imgW="9204729" imgH="8960811" progId="">
                  <p:embed/>
                  <p:pic>
                    <p:nvPicPr>
                      <p:cNvPr id="0" name=""/>
                      <p:cNvPicPr/>
                      <p:nvPr/>
                    </p:nvPicPr>
                    <p:blipFill>
                      <a:blip r:embed="rId3"/>
                      <a:stretch>
                        <a:fillRect/>
                      </a:stretch>
                    </p:blipFill>
                    <p:spPr>
                      <a:xfrm>
                        <a:off x="1119673" y="4035530"/>
                        <a:ext cx="2211938" cy="2153884"/>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CB9D1FC7-D649-8AD4-85F4-DA1C34A3DD22}"/>
              </a:ext>
            </a:extLst>
          </p:cNvPr>
          <p:cNvSpPr>
            <a:spLocks noGrp="1"/>
          </p:cNvSpPr>
          <p:nvPr>
            <p:ph type="title"/>
          </p:nvPr>
        </p:nvSpPr>
        <p:spPr>
          <a:xfrm>
            <a:off x="835088" y="823373"/>
            <a:ext cx="7772400" cy="1609344"/>
          </a:xfrm>
        </p:spPr>
        <p:txBody>
          <a:bodyPr>
            <a:normAutofit/>
          </a:bodyPr>
          <a:lstStyle/>
          <a:p>
            <a:r>
              <a:rPr lang="ja-JP" altLang="ja-JP" sz="4000" kern="100" dirty="0">
                <a:solidFill>
                  <a:schemeClr val="tx1"/>
                </a:solidFill>
                <a:effectLst/>
                <a:latin typeface="+mj-ea"/>
                <a:cs typeface="Times New Roman" panose="02020603050405020304" pitchFamily="18" charset="0"/>
              </a:rPr>
              <a:t>感染症の予防及びまん延</a:t>
            </a:r>
            <a:r>
              <a:rPr lang="ja-JP" altLang="en-US" sz="4000" kern="100" dirty="0">
                <a:solidFill>
                  <a:schemeClr val="tx1"/>
                </a:solidFill>
                <a:effectLst/>
                <a:latin typeface="+mj-ea"/>
                <a:cs typeface="Times New Roman" panose="02020603050405020304" pitchFamily="18" charset="0"/>
              </a:rPr>
              <a:t>の</a:t>
            </a:r>
            <a:r>
              <a:rPr lang="ja-JP" altLang="ja-JP" sz="4000" kern="100" dirty="0">
                <a:solidFill>
                  <a:schemeClr val="tx1"/>
                </a:solidFill>
                <a:effectLst/>
                <a:latin typeface="+mj-ea"/>
                <a:cs typeface="Times New Roman" panose="02020603050405020304" pitchFamily="18" charset="0"/>
              </a:rPr>
              <a:t>防止のための指針</a:t>
            </a:r>
            <a:r>
              <a:rPr lang="ja-JP" altLang="en-US" sz="4000" kern="100" dirty="0">
                <a:solidFill>
                  <a:schemeClr val="tx1"/>
                </a:solidFill>
                <a:effectLst/>
                <a:latin typeface="+mj-ea"/>
                <a:cs typeface="Times New Roman" panose="02020603050405020304" pitchFamily="18" charset="0"/>
              </a:rPr>
              <a:t>とは</a:t>
            </a:r>
            <a:r>
              <a:rPr lang="en-US" altLang="ja-JP" sz="4000" kern="100" dirty="0">
                <a:solidFill>
                  <a:schemeClr val="tx1"/>
                </a:solidFill>
                <a:effectLst/>
                <a:latin typeface="+mj-ea"/>
                <a:cs typeface="Times New Roman" panose="02020603050405020304" pitchFamily="18" charset="0"/>
              </a:rPr>
              <a:t>……</a:t>
            </a:r>
            <a:endParaRPr kumimoji="1" lang="ja-JP" altLang="en-US" sz="4000" dirty="0"/>
          </a:p>
        </p:txBody>
      </p:sp>
      <p:sp>
        <p:nvSpPr>
          <p:cNvPr id="4" name="テキスト ボックス 3">
            <a:extLst>
              <a:ext uri="{FF2B5EF4-FFF2-40B4-BE49-F238E27FC236}">
                <a16:creationId xmlns:a16="http://schemas.microsoft.com/office/drawing/2014/main" id="{ADB75F60-2176-BD0E-1C98-94831D59214D}"/>
              </a:ext>
            </a:extLst>
          </p:cNvPr>
          <p:cNvSpPr txBox="1"/>
          <p:nvPr/>
        </p:nvSpPr>
        <p:spPr>
          <a:xfrm>
            <a:off x="821094" y="2587235"/>
            <a:ext cx="7492482" cy="923330"/>
          </a:xfrm>
          <a:prstGeom prst="rect">
            <a:avLst/>
          </a:prstGeom>
          <a:noFill/>
        </p:spPr>
        <p:txBody>
          <a:bodyPr wrap="square" rtlCol="0">
            <a:spAutoFit/>
          </a:bodyPr>
          <a:lstStyle/>
          <a:p>
            <a:pPr algn="l" fontAlgn="ctr">
              <a:spcAft>
                <a:spcPts val="1500"/>
              </a:spcAft>
            </a:pPr>
            <a:r>
              <a:rPr lang="ja-JP" altLang="en-US" b="0" i="0" dirty="0">
                <a:solidFill>
                  <a:srgbClr val="001D35"/>
                </a:solidFill>
                <a:effectLst/>
                <a:latin typeface="Arial" panose="020B0604020202020204" pitchFamily="34" charset="0"/>
              </a:rPr>
              <a:t>介護</a:t>
            </a:r>
            <a:r>
              <a:rPr lang="ja-JP" altLang="en-US" dirty="0">
                <a:solidFill>
                  <a:srgbClr val="001D35"/>
                </a:solidFill>
                <a:latin typeface="Arial" panose="020B0604020202020204" pitchFamily="34" charset="0"/>
              </a:rPr>
              <a:t>事業者として、感染を未然に防止し、発生した場合は感染症が拡大しないよう、速やかに対応する体制を構築するとともに、利用者の健康と安全を継続的に守るため定めたもの。</a:t>
            </a:r>
            <a:endParaRPr lang="ja-JP" altLang="en-US" b="0" i="0" dirty="0">
              <a:solidFill>
                <a:srgbClr val="001D35"/>
              </a:solidFill>
              <a:effectLst/>
              <a:latin typeface="Arial" panose="020B0604020202020204" pitchFamily="34" charset="0"/>
            </a:endParaRPr>
          </a:p>
        </p:txBody>
      </p:sp>
      <p:sp>
        <p:nvSpPr>
          <p:cNvPr id="7" name="テキスト ボックス 6">
            <a:extLst>
              <a:ext uri="{FF2B5EF4-FFF2-40B4-BE49-F238E27FC236}">
                <a16:creationId xmlns:a16="http://schemas.microsoft.com/office/drawing/2014/main" id="{B947646F-164F-A6CE-6A96-8EEDD9A04B45}"/>
              </a:ext>
            </a:extLst>
          </p:cNvPr>
          <p:cNvSpPr txBox="1"/>
          <p:nvPr/>
        </p:nvSpPr>
        <p:spPr>
          <a:xfrm>
            <a:off x="2957804" y="4464623"/>
            <a:ext cx="1791478" cy="369332"/>
          </a:xfrm>
          <a:prstGeom prst="rect">
            <a:avLst/>
          </a:prstGeom>
          <a:noFill/>
        </p:spPr>
        <p:txBody>
          <a:bodyPr wrap="square" rtlCol="0">
            <a:spAutoFit/>
          </a:bodyPr>
          <a:lstStyle/>
          <a:p>
            <a:pPr algn="ctr"/>
            <a:r>
              <a:rPr kumimoji="1" lang="ja-JP" altLang="en-US" dirty="0">
                <a:solidFill>
                  <a:schemeClr val="accent1"/>
                </a:solidFill>
              </a:rPr>
              <a:t>感染症の予防</a:t>
            </a:r>
          </a:p>
        </p:txBody>
      </p:sp>
      <p:sp>
        <p:nvSpPr>
          <p:cNvPr id="9" name="スライド番号プレースホルダー 8">
            <a:extLst>
              <a:ext uri="{FF2B5EF4-FFF2-40B4-BE49-F238E27FC236}">
                <a16:creationId xmlns:a16="http://schemas.microsoft.com/office/drawing/2014/main" id="{93FDD1ED-DDA4-5C30-58F2-209C12683B62}"/>
              </a:ext>
            </a:extLst>
          </p:cNvPr>
          <p:cNvSpPr>
            <a:spLocks noGrp="1"/>
          </p:cNvSpPr>
          <p:nvPr>
            <p:ph type="sldNum" sz="quarter" idx="12"/>
          </p:nvPr>
        </p:nvSpPr>
        <p:spPr/>
        <p:txBody>
          <a:bodyPr/>
          <a:lstStyle/>
          <a:p>
            <a:fld id="{8E33FDC9-7170-49FC-9623-C7EF9513EABE}" type="slidenum">
              <a:rPr kumimoji="1" lang="ja-JP" altLang="en-US" smtClean="0"/>
              <a:t>3</a:t>
            </a:fld>
            <a:endParaRPr kumimoji="1" lang="ja-JP" altLang="en-US"/>
          </a:p>
        </p:txBody>
      </p:sp>
    </p:spTree>
    <p:extLst>
      <p:ext uri="{BB962C8B-B14F-4D97-AF65-F5344CB8AC3E}">
        <p14:creationId xmlns:p14="http://schemas.microsoft.com/office/powerpoint/2010/main" val="3551900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4F32BC2-B9F6-6035-9A5D-3D42BF70D703}"/>
              </a:ext>
            </a:extLst>
          </p:cNvPr>
          <p:cNvSpPr>
            <a:spLocks noGrp="1"/>
          </p:cNvSpPr>
          <p:nvPr>
            <p:ph idx="1"/>
          </p:nvPr>
        </p:nvSpPr>
        <p:spPr>
          <a:xfrm>
            <a:off x="517842" y="559831"/>
            <a:ext cx="8140959" cy="5906277"/>
          </a:xfrm>
        </p:spPr>
        <p:txBody>
          <a:bodyPr>
            <a:normAutofit lnSpcReduction="10000"/>
          </a:bodyPr>
          <a:lstStyle/>
          <a:p>
            <a:pPr marL="0" indent="0">
              <a:buNone/>
            </a:pPr>
            <a:r>
              <a:rPr kumimoji="1" lang="ja-JP" altLang="en-US" dirty="0">
                <a:solidFill>
                  <a:srgbClr val="FF0000"/>
                </a:solidFill>
              </a:rPr>
              <a:t>業務継続計画（感染症ＢＣＰ）</a:t>
            </a:r>
            <a:endParaRPr kumimoji="1" lang="en-US" altLang="ja-JP" dirty="0">
              <a:solidFill>
                <a:srgbClr val="FF0000"/>
              </a:solidFill>
            </a:endParaRPr>
          </a:p>
          <a:p>
            <a:pPr marL="504000" indent="-504000">
              <a:lnSpc>
                <a:spcPts val="2400"/>
              </a:lnSpc>
              <a:buNone/>
            </a:pPr>
            <a:r>
              <a:rPr lang="ja-JP" altLang="en-US" dirty="0"/>
              <a:t>　○</a:t>
            </a:r>
            <a:r>
              <a:rPr lang="ja-JP" altLang="en-US" u="sng" dirty="0">
                <a:solidFill>
                  <a:srgbClr val="0070C0"/>
                </a:solidFill>
              </a:rPr>
              <a:t>業務継続計画の策定</a:t>
            </a:r>
            <a:endParaRPr lang="en-US" altLang="ja-JP" u="sng" dirty="0">
              <a:solidFill>
                <a:srgbClr val="0070C0"/>
              </a:solidFill>
            </a:endParaRPr>
          </a:p>
          <a:p>
            <a:pPr marL="504000" indent="-504000">
              <a:lnSpc>
                <a:spcPts val="2400"/>
              </a:lnSpc>
              <a:buNone/>
            </a:pPr>
            <a:r>
              <a:rPr kumimoji="1" lang="ja-JP" altLang="en-US" dirty="0"/>
              <a:t>　○計画に従い介護支援専門員その他の従業員に対して、必要な　　</a:t>
            </a:r>
            <a:r>
              <a:rPr kumimoji="1" lang="ja-JP" altLang="en-US" u="sng" dirty="0">
                <a:solidFill>
                  <a:srgbClr val="0070C0"/>
                </a:solidFill>
              </a:rPr>
              <a:t>研修</a:t>
            </a:r>
            <a:r>
              <a:rPr kumimoji="1" lang="ja-JP" altLang="en-US" dirty="0"/>
              <a:t>及び</a:t>
            </a:r>
            <a:r>
              <a:rPr kumimoji="1" lang="ja-JP" altLang="en-US" u="sng" dirty="0">
                <a:solidFill>
                  <a:srgbClr val="0070C0"/>
                </a:solidFill>
              </a:rPr>
              <a:t>訓練（シミュレーション）</a:t>
            </a:r>
            <a:r>
              <a:rPr kumimoji="1" lang="ja-JP" altLang="en-US" dirty="0"/>
              <a:t>を実施</a:t>
            </a:r>
            <a:endParaRPr kumimoji="1" lang="en-US" altLang="ja-JP" dirty="0"/>
          </a:p>
          <a:p>
            <a:pPr marL="504000" indent="-504000">
              <a:lnSpc>
                <a:spcPts val="2400"/>
              </a:lnSpc>
              <a:spcBef>
                <a:spcPts val="300"/>
              </a:spcBef>
              <a:buNone/>
            </a:pPr>
            <a:r>
              <a:rPr lang="ja-JP" altLang="en-US" sz="1600" dirty="0"/>
              <a:t>　　→それぞれ年１回以上開催。新規採用時には別に研修を実施することが望ましい。</a:t>
            </a:r>
            <a:endParaRPr lang="en-US" altLang="ja-JP" sz="1600" dirty="0"/>
          </a:p>
          <a:p>
            <a:pPr marL="504000" indent="-504000">
              <a:lnSpc>
                <a:spcPts val="2400"/>
              </a:lnSpc>
              <a:spcBef>
                <a:spcPts val="300"/>
              </a:spcBef>
              <a:buNone/>
            </a:pPr>
            <a:r>
              <a:rPr lang="ja-JP" altLang="en-US" sz="1600" dirty="0"/>
              <a:t>　　→他のサービス事業所との連携等により行うことも差し支えない。</a:t>
            </a:r>
            <a:endParaRPr lang="en-US" altLang="ja-JP" sz="1600" dirty="0"/>
          </a:p>
          <a:p>
            <a:pPr marL="504000" indent="-504000">
              <a:lnSpc>
                <a:spcPts val="2400"/>
              </a:lnSpc>
              <a:spcBef>
                <a:spcPts val="300"/>
              </a:spcBef>
              <a:buNone/>
            </a:pPr>
            <a:r>
              <a:rPr kumimoji="1" lang="ja-JP" altLang="en-US" sz="1600" dirty="0"/>
              <a:t>　　→研修及び訓練の実施にあたっては、全ての従業員が参加できるようにすることが望ましい。</a:t>
            </a:r>
            <a:endParaRPr kumimoji="1" lang="en-US" altLang="ja-JP" sz="1600" dirty="0"/>
          </a:p>
          <a:p>
            <a:pPr marL="0" indent="0">
              <a:spcBef>
                <a:spcPts val="300"/>
              </a:spcBef>
              <a:buNone/>
            </a:pPr>
            <a:endParaRPr kumimoji="1" lang="en-US" altLang="ja-JP" sz="1600" dirty="0"/>
          </a:p>
          <a:p>
            <a:pPr marL="0" indent="0">
              <a:buNone/>
            </a:pPr>
            <a:r>
              <a:rPr lang="ja-JP" altLang="ja-JP" sz="2000" kern="100" dirty="0">
                <a:solidFill>
                  <a:srgbClr val="FF0000"/>
                </a:solidFill>
                <a:effectLst/>
                <a:latin typeface="+mj-ea"/>
                <a:cs typeface="Times New Roman" panose="02020603050405020304" pitchFamily="18" charset="0"/>
              </a:rPr>
              <a:t>感染症の予防及びまん延</a:t>
            </a:r>
            <a:r>
              <a:rPr lang="ja-JP" altLang="en-US" sz="2000" kern="100" dirty="0">
                <a:solidFill>
                  <a:srgbClr val="FF0000"/>
                </a:solidFill>
                <a:effectLst/>
                <a:latin typeface="+mj-ea"/>
                <a:cs typeface="Times New Roman" panose="02020603050405020304" pitchFamily="18" charset="0"/>
              </a:rPr>
              <a:t>の</a:t>
            </a:r>
            <a:r>
              <a:rPr lang="ja-JP" altLang="ja-JP" sz="2000" kern="100" dirty="0">
                <a:solidFill>
                  <a:srgbClr val="FF0000"/>
                </a:solidFill>
                <a:effectLst/>
                <a:latin typeface="+mj-ea"/>
                <a:cs typeface="Times New Roman" panose="02020603050405020304" pitchFamily="18" charset="0"/>
              </a:rPr>
              <a:t>防止のための</a:t>
            </a:r>
            <a:r>
              <a:rPr lang="ja-JP" altLang="en-US" sz="2000" kern="100" dirty="0">
                <a:solidFill>
                  <a:srgbClr val="FF0000"/>
                </a:solidFill>
                <a:effectLst/>
                <a:latin typeface="+mj-ea"/>
                <a:cs typeface="Times New Roman" panose="02020603050405020304" pitchFamily="18" charset="0"/>
              </a:rPr>
              <a:t>措置</a:t>
            </a:r>
            <a:endParaRPr lang="en-US" altLang="ja-JP" sz="2000" kern="100" dirty="0">
              <a:solidFill>
                <a:srgbClr val="FF0000"/>
              </a:solidFill>
              <a:effectLst/>
              <a:latin typeface="+mj-ea"/>
              <a:cs typeface="Times New Roman" panose="02020603050405020304" pitchFamily="18" charset="0"/>
            </a:endParaRPr>
          </a:p>
          <a:p>
            <a:pPr marL="0" indent="0">
              <a:buNone/>
            </a:pPr>
            <a:r>
              <a:rPr lang="ja-JP" altLang="en-US" kern="100" dirty="0">
                <a:latin typeface="+mj-ea"/>
                <a:cs typeface="Times New Roman" panose="02020603050405020304" pitchFamily="18" charset="0"/>
              </a:rPr>
              <a:t>　○</a:t>
            </a:r>
            <a:r>
              <a:rPr lang="ja-JP" altLang="en-US" u="sng" kern="100" dirty="0">
                <a:solidFill>
                  <a:srgbClr val="0070C0"/>
                </a:solidFill>
                <a:latin typeface="+mj-ea"/>
                <a:cs typeface="Times New Roman" panose="02020603050405020304" pitchFamily="18" charset="0"/>
              </a:rPr>
              <a:t>感染対策委員会</a:t>
            </a:r>
            <a:r>
              <a:rPr lang="ja-JP" altLang="en-US" kern="100" dirty="0">
                <a:latin typeface="+mj-ea"/>
                <a:cs typeface="Times New Roman" panose="02020603050405020304" pitchFamily="18" charset="0"/>
              </a:rPr>
              <a:t>の設置・運営</a:t>
            </a:r>
            <a:endParaRPr lang="en-US" altLang="ja-JP" kern="100" dirty="0">
              <a:latin typeface="+mj-ea"/>
              <a:cs typeface="Times New Roman" panose="02020603050405020304" pitchFamily="18" charset="0"/>
            </a:endParaRPr>
          </a:p>
          <a:p>
            <a:pPr marL="504000" indent="-504000">
              <a:lnSpc>
                <a:spcPts val="2400"/>
              </a:lnSpc>
              <a:spcBef>
                <a:spcPts val="300"/>
              </a:spcBef>
              <a:buNone/>
            </a:pPr>
            <a:r>
              <a:rPr lang="ja-JP" altLang="en-US" sz="1600" dirty="0"/>
              <a:t>　　→６カ月に１回以上、定期的に開催。</a:t>
            </a:r>
            <a:endParaRPr lang="en-US" altLang="ja-JP" sz="1600" dirty="0"/>
          </a:p>
          <a:p>
            <a:pPr marL="504000" indent="-504000">
              <a:lnSpc>
                <a:spcPts val="2400"/>
              </a:lnSpc>
              <a:buNone/>
            </a:pPr>
            <a:r>
              <a:rPr lang="ja-JP" altLang="en-US" kern="100" dirty="0">
                <a:latin typeface="+mj-ea"/>
                <a:cs typeface="Times New Roman" panose="02020603050405020304" pitchFamily="18" charset="0"/>
              </a:rPr>
              <a:t>　○</a:t>
            </a:r>
            <a:r>
              <a:rPr lang="ja-JP" altLang="en-US" u="sng" kern="100" dirty="0">
                <a:solidFill>
                  <a:srgbClr val="0070C0"/>
                </a:solidFill>
                <a:latin typeface="+mj-ea"/>
                <a:cs typeface="Times New Roman" panose="02020603050405020304" pitchFamily="18" charset="0"/>
              </a:rPr>
              <a:t>感染症の予防及びまん延の防止のための指針</a:t>
            </a:r>
            <a:r>
              <a:rPr lang="ja-JP" altLang="en-US" kern="100" dirty="0">
                <a:latin typeface="+mj-ea"/>
                <a:cs typeface="Times New Roman" panose="02020603050405020304" pitchFamily="18" charset="0"/>
              </a:rPr>
              <a:t>を整備</a:t>
            </a:r>
            <a:endParaRPr lang="en-US" altLang="ja-JP" kern="100" dirty="0">
              <a:latin typeface="+mj-ea"/>
              <a:cs typeface="Times New Roman" panose="02020603050405020304" pitchFamily="18" charset="0"/>
            </a:endParaRPr>
          </a:p>
          <a:p>
            <a:pPr marL="504000" indent="-504000">
              <a:lnSpc>
                <a:spcPts val="2400"/>
              </a:lnSpc>
              <a:buNone/>
            </a:pPr>
            <a:r>
              <a:rPr lang="ja-JP" altLang="en-US" kern="100" dirty="0">
                <a:latin typeface="+mj-ea"/>
                <a:cs typeface="Times New Roman" panose="02020603050405020304" pitchFamily="18" charset="0"/>
              </a:rPr>
              <a:t>　○感染症の予防及びまん延の防止のための</a:t>
            </a:r>
            <a:r>
              <a:rPr lang="ja-JP" altLang="en-US" u="sng" kern="100" dirty="0">
                <a:solidFill>
                  <a:srgbClr val="0070C0"/>
                </a:solidFill>
                <a:latin typeface="+mj-ea"/>
                <a:cs typeface="Times New Roman" panose="02020603050405020304" pitchFamily="18" charset="0"/>
              </a:rPr>
              <a:t>研修</a:t>
            </a:r>
            <a:r>
              <a:rPr lang="ja-JP" altLang="en-US" kern="100" dirty="0">
                <a:latin typeface="+mj-ea"/>
                <a:cs typeface="Times New Roman" panose="02020603050405020304" pitchFamily="18" charset="0"/>
              </a:rPr>
              <a:t>及び</a:t>
            </a:r>
            <a:r>
              <a:rPr lang="ja-JP" altLang="en-US" u="sng" kern="100" dirty="0">
                <a:solidFill>
                  <a:srgbClr val="0070C0"/>
                </a:solidFill>
                <a:latin typeface="+mj-ea"/>
                <a:cs typeface="Times New Roman" panose="02020603050405020304" pitchFamily="18" charset="0"/>
              </a:rPr>
              <a:t>訓練</a:t>
            </a:r>
            <a:r>
              <a:rPr lang="ja-JP" altLang="en-US" kern="100" dirty="0">
                <a:latin typeface="+mj-ea"/>
                <a:cs typeface="Times New Roman" panose="02020603050405020304" pitchFamily="18" charset="0"/>
              </a:rPr>
              <a:t>を実施</a:t>
            </a:r>
            <a:endParaRPr lang="en-US" altLang="ja-JP" kern="100" dirty="0">
              <a:latin typeface="+mj-ea"/>
              <a:cs typeface="Times New Roman" panose="02020603050405020304" pitchFamily="18" charset="0"/>
            </a:endParaRPr>
          </a:p>
          <a:p>
            <a:pPr marL="504000" indent="-504000">
              <a:lnSpc>
                <a:spcPts val="2400"/>
              </a:lnSpc>
              <a:spcBef>
                <a:spcPts val="300"/>
              </a:spcBef>
              <a:buNone/>
            </a:pPr>
            <a:r>
              <a:rPr lang="ja-JP" altLang="en-US" sz="1600" dirty="0"/>
              <a:t>　　→それぞれ年１回以上開催。新規採用時には別に研修を実施することが望ましい。</a:t>
            </a:r>
            <a:endParaRPr lang="en-US" altLang="ja-JP" sz="1600" dirty="0"/>
          </a:p>
          <a:p>
            <a:pPr marL="504000" indent="-504000">
              <a:lnSpc>
                <a:spcPts val="2400"/>
              </a:lnSpc>
              <a:spcBef>
                <a:spcPts val="300"/>
              </a:spcBef>
              <a:buNone/>
            </a:pPr>
            <a:r>
              <a:rPr lang="ja-JP" altLang="en-US" sz="1600" dirty="0"/>
              <a:t>　　→業務継続計画の研修、訓練と一体的に実施することも差し支えない</a:t>
            </a:r>
            <a:endParaRPr lang="en-US" altLang="ja-JP" sz="1600" dirty="0"/>
          </a:p>
        </p:txBody>
      </p:sp>
      <p:sp>
        <p:nvSpPr>
          <p:cNvPr id="2" name="スライド番号プレースホルダー 1">
            <a:extLst>
              <a:ext uri="{FF2B5EF4-FFF2-40B4-BE49-F238E27FC236}">
                <a16:creationId xmlns:a16="http://schemas.microsoft.com/office/drawing/2014/main" id="{095A04B9-BE84-12A4-FB49-31C63BEF482B}"/>
              </a:ext>
            </a:extLst>
          </p:cNvPr>
          <p:cNvSpPr>
            <a:spLocks noGrp="1"/>
          </p:cNvSpPr>
          <p:nvPr>
            <p:ph type="sldNum" sz="quarter" idx="12"/>
          </p:nvPr>
        </p:nvSpPr>
        <p:spPr/>
        <p:txBody>
          <a:bodyPr/>
          <a:lstStyle/>
          <a:p>
            <a:fld id="{8E33FDC9-7170-49FC-9623-C7EF9513EABE}" type="slidenum">
              <a:rPr kumimoji="1" lang="ja-JP" altLang="en-US" smtClean="0"/>
              <a:t>4</a:t>
            </a:fld>
            <a:endParaRPr kumimoji="1" lang="ja-JP" altLang="en-US"/>
          </a:p>
        </p:txBody>
      </p:sp>
    </p:spTree>
    <p:extLst>
      <p:ext uri="{BB962C8B-B14F-4D97-AF65-F5344CB8AC3E}">
        <p14:creationId xmlns:p14="http://schemas.microsoft.com/office/powerpoint/2010/main" val="37046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BD6B-53FB-C919-1C57-21B6804D24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E3B56E5-C884-9968-2D6E-42D9D51004CA}"/>
              </a:ext>
            </a:extLst>
          </p:cNvPr>
          <p:cNvSpPr>
            <a:spLocks noGrp="1"/>
          </p:cNvSpPr>
          <p:nvPr>
            <p:ph type="title"/>
          </p:nvPr>
        </p:nvSpPr>
        <p:spPr>
          <a:xfrm>
            <a:off x="797770" y="484632"/>
            <a:ext cx="7772400" cy="1609344"/>
          </a:xfrm>
        </p:spPr>
        <p:txBody>
          <a:bodyPr/>
          <a:lstStyle/>
          <a:p>
            <a:r>
              <a:rPr kumimoji="1" lang="ja-JP" altLang="en-US" dirty="0"/>
              <a:t>業務継続計画（感染症</a:t>
            </a:r>
            <a:r>
              <a:rPr lang="ja-JP" altLang="en-US" dirty="0"/>
              <a:t>ＢＣＰ）の３つの項目</a:t>
            </a:r>
            <a:endParaRPr kumimoji="1" lang="ja-JP" altLang="en-US" dirty="0"/>
          </a:p>
        </p:txBody>
      </p:sp>
      <p:sp>
        <p:nvSpPr>
          <p:cNvPr id="4" name="テキスト ボックス 3">
            <a:extLst>
              <a:ext uri="{FF2B5EF4-FFF2-40B4-BE49-F238E27FC236}">
                <a16:creationId xmlns:a16="http://schemas.microsoft.com/office/drawing/2014/main" id="{62553261-5A89-FDB6-143D-C7CA1F89233B}"/>
              </a:ext>
            </a:extLst>
          </p:cNvPr>
          <p:cNvSpPr txBox="1"/>
          <p:nvPr/>
        </p:nvSpPr>
        <p:spPr>
          <a:xfrm>
            <a:off x="821094" y="2239348"/>
            <a:ext cx="7492482" cy="1777410"/>
          </a:xfrm>
          <a:prstGeom prst="rect">
            <a:avLst/>
          </a:prstGeom>
          <a:noFill/>
        </p:spPr>
        <p:txBody>
          <a:bodyPr wrap="square" rtlCol="0">
            <a:spAutoFit/>
          </a:bodyPr>
          <a:lstStyle/>
          <a:p>
            <a:pPr algn="l" fontAlgn="ctr">
              <a:spcAft>
                <a:spcPts val="1500"/>
              </a:spcAft>
            </a:pPr>
            <a:r>
              <a:rPr lang="ja-JP" altLang="en-US" b="0" i="0" dirty="0">
                <a:solidFill>
                  <a:srgbClr val="001D35"/>
                </a:solidFill>
                <a:effectLst/>
                <a:latin typeface="Arial" panose="020B0604020202020204" pitchFamily="34" charset="0"/>
              </a:rPr>
              <a:t>第</a:t>
            </a:r>
            <a:r>
              <a:rPr lang="en-US" altLang="ja-JP" b="0" i="0" dirty="0">
                <a:solidFill>
                  <a:srgbClr val="001D35"/>
                </a:solidFill>
                <a:effectLst/>
                <a:latin typeface="Arial" panose="020B0604020202020204" pitchFamily="34" charset="0"/>
              </a:rPr>
              <a:t>Ⅰ</a:t>
            </a:r>
            <a:r>
              <a:rPr lang="ja-JP" altLang="en-US" b="0" i="0" dirty="0">
                <a:solidFill>
                  <a:srgbClr val="001D35"/>
                </a:solidFill>
                <a:effectLst/>
                <a:latin typeface="Arial" panose="020B0604020202020204" pitchFamily="34" charset="0"/>
              </a:rPr>
              <a:t>章　総則　計画の目的、基本方針</a:t>
            </a:r>
            <a:endParaRPr lang="en-US" altLang="ja-JP" b="0" i="0" dirty="0">
              <a:solidFill>
                <a:srgbClr val="001D35"/>
              </a:solidFill>
              <a:effectLst/>
              <a:latin typeface="Arial" panose="020B0604020202020204" pitchFamily="34" charset="0"/>
            </a:endParaRPr>
          </a:p>
          <a:p>
            <a:pPr algn="l" fontAlgn="ctr">
              <a:spcAft>
                <a:spcPts val="1500"/>
              </a:spcAft>
            </a:pPr>
            <a:r>
              <a:rPr lang="ja-JP" altLang="en-US" dirty="0">
                <a:solidFill>
                  <a:srgbClr val="001D35"/>
                </a:solidFill>
                <a:latin typeface="Arial" panose="020B0604020202020204" pitchFamily="34" charset="0"/>
              </a:rPr>
              <a:t>第</a:t>
            </a:r>
            <a:r>
              <a:rPr lang="en-US" altLang="ja-JP" dirty="0">
                <a:solidFill>
                  <a:srgbClr val="001D35"/>
                </a:solidFill>
                <a:latin typeface="Arial" panose="020B0604020202020204" pitchFamily="34" charset="0"/>
              </a:rPr>
              <a:t>Ⅱ</a:t>
            </a:r>
            <a:r>
              <a:rPr lang="ja-JP" altLang="en-US" dirty="0">
                <a:solidFill>
                  <a:srgbClr val="001D35"/>
                </a:solidFill>
                <a:latin typeface="Arial" panose="020B0604020202020204" pitchFamily="34" charset="0"/>
              </a:rPr>
              <a:t>章　平時からの備え</a:t>
            </a:r>
            <a:endParaRPr lang="en-US" altLang="ja-JP" dirty="0">
              <a:solidFill>
                <a:srgbClr val="001D35"/>
              </a:solidFill>
              <a:latin typeface="Arial" panose="020B0604020202020204" pitchFamily="34" charset="0"/>
            </a:endParaRPr>
          </a:p>
          <a:p>
            <a:pPr algn="l" fontAlgn="ctr">
              <a:spcAft>
                <a:spcPts val="1500"/>
              </a:spcAft>
            </a:pPr>
            <a:r>
              <a:rPr lang="ja-JP" altLang="en-US" b="0" i="0" dirty="0">
                <a:solidFill>
                  <a:srgbClr val="001D35"/>
                </a:solidFill>
                <a:effectLst/>
                <a:latin typeface="Arial" panose="020B0604020202020204" pitchFamily="34" charset="0"/>
              </a:rPr>
              <a:t>第</a:t>
            </a:r>
            <a:r>
              <a:rPr lang="en-US" altLang="ja-JP" b="0" i="0" dirty="0">
                <a:solidFill>
                  <a:srgbClr val="001D35"/>
                </a:solidFill>
                <a:effectLst/>
                <a:latin typeface="Arial" panose="020B0604020202020204" pitchFamily="34" charset="0"/>
              </a:rPr>
              <a:t>Ⅲ</a:t>
            </a:r>
            <a:r>
              <a:rPr lang="ja-JP" altLang="en-US" b="0" i="0" dirty="0">
                <a:solidFill>
                  <a:srgbClr val="001D35"/>
                </a:solidFill>
                <a:effectLst/>
                <a:latin typeface="Arial" panose="020B0604020202020204" pitchFamily="34" charset="0"/>
              </a:rPr>
              <a:t>章　初動対応</a:t>
            </a:r>
            <a:endParaRPr lang="en-US" altLang="ja-JP" b="0" i="0" dirty="0">
              <a:solidFill>
                <a:srgbClr val="001D35"/>
              </a:solidFill>
              <a:effectLst/>
              <a:latin typeface="Arial" panose="020B0604020202020204" pitchFamily="34" charset="0"/>
            </a:endParaRPr>
          </a:p>
          <a:p>
            <a:pPr algn="l" fontAlgn="ctr">
              <a:spcAft>
                <a:spcPts val="1500"/>
              </a:spcAft>
            </a:pPr>
            <a:r>
              <a:rPr lang="ja-JP" altLang="en-US" dirty="0">
                <a:solidFill>
                  <a:srgbClr val="001D35"/>
                </a:solidFill>
                <a:latin typeface="Arial" panose="020B0604020202020204" pitchFamily="34" charset="0"/>
              </a:rPr>
              <a:t>第</a:t>
            </a:r>
            <a:r>
              <a:rPr lang="en-US" altLang="ja-JP" dirty="0">
                <a:solidFill>
                  <a:srgbClr val="001D35"/>
                </a:solidFill>
                <a:latin typeface="Arial" panose="020B0604020202020204" pitchFamily="34" charset="0"/>
              </a:rPr>
              <a:t>Ⅳ</a:t>
            </a:r>
            <a:r>
              <a:rPr lang="ja-JP" altLang="en-US" dirty="0">
                <a:solidFill>
                  <a:srgbClr val="001D35"/>
                </a:solidFill>
                <a:latin typeface="Arial" panose="020B0604020202020204" pitchFamily="34" charset="0"/>
              </a:rPr>
              <a:t>章　感染拡大防止体制の確立</a:t>
            </a:r>
            <a:endParaRPr lang="ja-JP" altLang="en-US" b="0" i="0" dirty="0">
              <a:solidFill>
                <a:srgbClr val="001D35"/>
              </a:solidFill>
              <a:effectLst/>
              <a:latin typeface="Arial" panose="020B0604020202020204" pitchFamily="34" charset="0"/>
            </a:endParaRPr>
          </a:p>
        </p:txBody>
      </p:sp>
      <p:sp>
        <p:nvSpPr>
          <p:cNvPr id="3" name="テキスト ボックス 2">
            <a:extLst>
              <a:ext uri="{FF2B5EF4-FFF2-40B4-BE49-F238E27FC236}">
                <a16:creationId xmlns:a16="http://schemas.microsoft.com/office/drawing/2014/main" id="{02CC8D17-0886-9B19-2C20-33EC2E290EFE}"/>
              </a:ext>
            </a:extLst>
          </p:cNvPr>
          <p:cNvSpPr txBox="1"/>
          <p:nvPr/>
        </p:nvSpPr>
        <p:spPr>
          <a:xfrm>
            <a:off x="1558213" y="4693299"/>
            <a:ext cx="6755363" cy="1392754"/>
          </a:xfrm>
          <a:prstGeom prst="rect">
            <a:avLst/>
          </a:prstGeom>
          <a:noFill/>
        </p:spPr>
        <p:txBody>
          <a:bodyPr wrap="square" rtlCol="0">
            <a:spAutoFit/>
          </a:bodyPr>
          <a:lstStyle/>
          <a:p>
            <a:pPr>
              <a:lnSpc>
                <a:spcPts val="2600"/>
              </a:lnSpc>
            </a:pPr>
            <a:r>
              <a:rPr lang="ja-JP" altLang="en-US" dirty="0">
                <a:solidFill>
                  <a:srgbClr val="0070C0"/>
                </a:solidFill>
                <a:latin typeface="Arial" panose="020B0604020202020204" pitchFamily="34" charset="0"/>
              </a:rPr>
              <a:t>感染症</a:t>
            </a:r>
            <a:r>
              <a:rPr lang="en-US" altLang="ja-JP" dirty="0">
                <a:solidFill>
                  <a:srgbClr val="0070C0"/>
                </a:solidFill>
                <a:latin typeface="Arial" panose="020B0604020202020204" pitchFamily="34" charset="0"/>
              </a:rPr>
              <a:t>BCP</a:t>
            </a:r>
            <a:r>
              <a:rPr lang="ja-JP" altLang="en-US" dirty="0">
                <a:solidFill>
                  <a:srgbClr val="0070C0"/>
                </a:solidFill>
                <a:latin typeface="Arial" panose="020B0604020202020204" pitchFamily="34" charset="0"/>
              </a:rPr>
              <a:t>を適切に運用するためには、平時からの備え、初動対応、感染防止体制の確立の</a:t>
            </a:r>
            <a:r>
              <a:rPr lang="en-US" altLang="ja-JP" dirty="0">
                <a:solidFill>
                  <a:srgbClr val="0070C0"/>
                </a:solidFill>
                <a:latin typeface="Arial" panose="020B0604020202020204" pitchFamily="34" charset="0"/>
              </a:rPr>
              <a:t>3</a:t>
            </a:r>
            <a:r>
              <a:rPr lang="ja-JP" altLang="en-US" dirty="0">
                <a:solidFill>
                  <a:srgbClr val="0070C0"/>
                </a:solidFill>
                <a:latin typeface="Arial" panose="020B0604020202020204" pitchFamily="34" charset="0"/>
              </a:rPr>
              <a:t>つが重要になります。</a:t>
            </a:r>
            <a:br>
              <a:rPr lang="ja-JP" altLang="en-US" dirty="0">
                <a:solidFill>
                  <a:srgbClr val="0070C0"/>
                </a:solidFill>
                <a:latin typeface="Arial" panose="020B0604020202020204" pitchFamily="34" charset="0"/>
              </a:rPr>
            </a:br>
            <a:r>
              <a:rPr lang="ja-JP" altLang="en-US" dirty="0">
                <a:solidFill>
                  <a:srgbClr val="0070C0"/>
                </a:solidFill>
                <a:latin typeface="Arial" panose="020B0604020202020204" pitchFamily="34" charset="0"/>
              </a:rPr>
              <a:t>これらは、それぞれ異なる段階で求められるアプローチですが、連携して機能することで効果を発揮します。</a:t>
            </a:r>
          </a:p>
        </p:txBody>
      </p:sp>
      <p:graphicFrame>
        <p:nvGraphicFramePr>
          <p:cNvPr id="9" name="オブジェクト 8">
            <a:extLst>
              <a:ext uri="{FF2B5EF4-FFF2-40B4-BE49-F238E27FC236}">
                <a16:creationId xmlns:a16="http://schemas.microsoft.com/office/drawing/2014/main" id="{68465954-C7B0-E018-B9A2-AAA704709D09}"/>
              </a:ext>
            </a:extLst>
          </p:cNvPr>
          <p:cNvGraphicFramePr>
            <a:graphicFrameLocks noChangeAspect="1"/>
          </p:cNvGraphicFramePr>
          <p:nvPr>
            <p:extLst>
              <p:ext uri="{D42A27DB-BD31-4B8C-83A1-F6EECF244321}">
                <p14:modId xmlns:p14="http://schemas.microsoft.com/office/powerpoint/2010/main" val="1847112317"/>
              </p:ext>
            </p:extLst>
          </p:nvPr>
        </p:nvGraphicFramePr>
        <p:xfrm>
          <a:off x="5189304" y="1881120"/>
          <a:ext cx="3262482" cy="2493865"/>
        </p:xfrm>
        <a:graphic>
          <a:graphicData uri="http://schemas.openxmlformats.org/presentationml/2006/ole">
            <mc:AlternateContent xmlns:mc="http://schemas.openxmlformats.org/markup-compatibility/2006">
              <mc:Choice xmlns:v="urn:schemas-microsoft-com:vml" Requires="v">
                <p:oleObj r:id="rId2" imgW="11995471" imgH="9169331" progId="">
                  <p:embed/>
                </p:oleObj>
              </mc:Choice>
              <mc:Fallback>
                <p:oleObj r:id="rId2" imgW="11995471" imgH="9169331" progId="">
                  <p:embed/>
                  <p:pic>
                    <p:nvPicPr>
                      <p:cNvPr id="0" name=""/>
                      <p:cNvPicPr/>
                      <p:nvPr/>
                    </p:nvPicPr>
                    <p:blipFill>
                      <a:blip r:embed="rId3"/>
                      <a:stretch>
                        <a:fillRect/>
                      </a:stretch>
                    </p:blipFill>
                    <p:spPr>
                      <a:xfrm>
                        <a:off x="5189304" y="1881120"/>
                        <a:ext cx="3262482" cy="2493865"/>
                      </a:xfrm>
                      <a:prstGeom prst="rect">
                        <a:avLst/>
                      </a:prstGeom>
                    </p:spPr>
                  </p:pic>
                </p:oleObj>
              </mc:Fallback>
            </mc:AlternateContent>
          </a:graphicData>
        </a:graphic>
      </p:graphicFrame>
      <p:sp>
        <p:nvSpPr>
          <p:cNvPr id="10" name="スライド番号プレースホルダー 9">
            <a:extLst>
              <a:ext uri="{FF2B5EF4-FFF2-40B4-BE49-F238E27FC236}">
                <a16:creationId xmlns:a16="http://schemas.microsoft.com/office/drawing/2014/main" id="{9E9E947A-FB6A-7D67-4900-2F00728A7C52}"/>
              </a:ext>
            </a:extLst>
          </p:cNvPr>
          <p:cNvSpPr>
            <a:spLocks noGrp="1"/>
          </p:cNvSpPr>
          <p:nvPr>
            <p:ph type="sldNum" sz="quarter" idx="12"/>
          </p:nvPr>
        </p:nvSpPr>
        <p:spPr/>
        <p:txBody>
          <a:bodyPr/>
          <a:lstStyle/>
          <a:p>
            <a:fld id="{8E33FDC9-7170-49FC-9623-C7EF9513EABE}" type="slidenum">
              <a:rPr kumimoji="1" lang="ja-JP" altLang="en-US" smtClean="0"/>
              <a:t>5</a:t>
            </a:fld>
            <a:endParaRPr kumimoji="1" lang="ja-JP" altLang="en-US"/>
          </a:p>
        </p:txBody>
      </p:sp>
    </p:spTree>
    <p:extLst>
      <p:ext uri="{BB962C8B-B14F-4D97-AF65-F5344CB8AC3E}">
        <p14:creationId xmlns:p14="http://schemas.microsoft.com/office/powerpoint/2010/main" val="399927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6FBC2-76BD-66CB-D7AA-10364A1E9E2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D94391-5D8E-0C49-9FDF-3D3885C65332}"/>
              </a:ext>
            </a:extLst>
          </p:cNvPr>
          <p:cNvSpPr>
            <a:spLocks noGrp="1"/>
          </p:cNvSpPr>
          <p:nvPr>
            <p:ph type="title"/>
          </p:nvPr>
        </p:nvSpPr>
        <p:spPr>
          <a:xfrm>
            <a:off x="797770" y="484632"/>
            <a:ext cx="7772400" cy="1609344"/>
          </a:xfrm>
        </p:spPr>
        <p:txBody>
          <a:bodyPr/>
          <a:lstStyle/>
          <a:p>
            <a:pPr>
              <a:lnSpc>
                <a:spcPts val="6000"/>
              </a:lnSpc>
            </a:pPr>
            <a:r>
              <a:rPr kumimoji="1" lang="ja-JP" altLang="en-US" dirty="0"/>
              <a:t>業務継続計画（感染症</a:t>
            </a:r>
            <a:r>
              <a:rPr lang="ja-JP" altLang="en-US" dirty="0"/>
              <a:t>ＢＣＰ）</a:t>
            </a:r>
            <a:r>
              <a:rPr lang="ja-JP" altLang="en-US" dirty="0">
                <a:solidFill>
                  <a:schemeClr val="accent1"/>
                </a:solidFill>
              </a:rPr>
              <a:t>平時からの備え</a:t>
            </a:r>
            <a:endParaRPr kumimoji="1" lang="ja-JP" altLang="en-US" sz="1800" dirty="0">
              <a:solidFill>
                <a:schemeClr val="accent1"/>
              </a:solidFill>
              <a:latin typeface="+mj-ea"/>
            </a:endParaRPr>
          </a:p>
        </p:txBody>
      </p:sp>
      <p:sp>
        <p:nvSpPr>
          <p:cNvPr id="4" name="テキスト ボックス 3">
            <a:extLst>
              <a:ext uri="{FF2B5EF4-FFF2-40B4-BE49-F238E27FC236}">
                <a16:creationId xmlns:a16="http://schemas.microsoft.com/office/drawing/2014/main" id="{F73AD9E7-7439-E940-4F06-5D81E8E4DD74}"/>
              </a:ext>
            </a:extLst>
          </p:cNvPr>
          <p:cNvSpPr txBox="1"/>
          <p:nvPr/>
        </p:nvSpPr>
        <p:spPr>
          <a:xfrm>
            <a:off x="797770" y="2192684"/>
            <a:ext cx="7492482" cy="1783822"/>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体制構築</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感染防止に向けた取り組みの実施</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防護具、消毒液等備蓄品の確保</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４　研修・訓練の実施</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５　</a:t>
            </a:r>
            <a:r>
              <a:rPr lang="en-US" altLang="ja-JP" dirty="0">
                <a:solidFill>
                  <a:srgbClr val="001D35"/>
                </a:solidFill>
                <a:latin typeface="Arial" panose="020B0604020202020204" pitchFamily="34" charset="0"/>
              </a:rPr>
              <a:t>BCP</a:t>
            </a:r>
            <a:r>
              <a:rPr lang="ja-JP" altLang="en-US" dirty="0">
                <a:solidFill>
                  <a:srgbClr val="001D35"/>
                </a:solidFill>
                <a:latin typeface="Arial" panose="020B0604020202020204" pitchFamily="34" charset="0"/>
              </a:rPr>
              <a:t>の検証・見直し</a:t>
            </a:r>
            <a:endParaRPr lang="ja-JP" altLang="en-US" b="0" i="0" dirty="0">
              <a:solidFill>
                <a:srgbClr val="001D35"/>
              </a:solidFill>
              <a:effectLst/>
              <a:latin typeface="Arial" panose="020B0604020202020204" pitchFamily="34" charset="0"/>
            </a:endParaRPr>
          </a:p>
        </p:txBody>
      </p:sp>
      <p:sp>
        <p:nvSpPr>
          <p:cNvPr id="3" name="テキスト ボックス 2">
            <a:extLst>
              <a:ext uri="{FF2B5EF4-FFF2-40B4-BE49-F238E27FC236}">
                <a16:creationId xmlns:a16="http://schemas.microsoft.com/office/drawing/2014/main" id="{42FBC0AB-52DD-9433-F6A1-A15A809E26BD}"/>
              </a:ext>
            </a:extLst>
          </p:cNvPr>
          <p:cNvSpPr txBox="1"/>
          <p:nvPr/>
        </p:nvSpPr>
        <p:spPr>
          <a:xfrm>
            <a:off x="1446245" y="4116469"/>
            <a:ext cx="7123925" cy="2387448"/>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平時からの備えは最も基礎的で重要な段階です。</a:t>
            </a:r>
            <a:endParaRPr lang="en-US" altLang="ja-JP" sz="1600" dirty="0">
              <a:solidFill>
                <a:srgbClr val="0070C0"/>
              </a:solidFill>
              <a:latin typeface="Arial" panose="020B0604020202020204" pitchFamily="34" charset="0"/>
            </a:endParaRPr>
          </a:p>
          <a:p>
            <a:pPr>
              <a:lnSpc>
                <a:spcPts val="2600"/>
              </a:lnSpc>
            </a:pPr>
            <a:r>
              <a:rPr lang="ja-JP" altLang="en-US" sz="1600" dirty="0">
                <a:solidFill>
                  <a:srgbClr val="0070C0"/>
                </a:solidFill>
                <a:latin typeface="Arial" panose="020B0604020202020204" pitchFamily="34" charset="0"/>
              </a:rPr>
              <a:t>①体制の構築では組織内で役割分担を明確にし、いざという時に誰が何をするのかを事前に決めておくことが求められます。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②感染症防止に向けた取り組みを実施することでは、例えば、手洗いや消毒の徹底、マスクの着用といった日常的な予防策の推進が挙げられます。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③備蓄品の確保も欠かせません。アルコール消毒液、使い捨てマスク、防護服など、緊急時に必要な物資を平時のうちに備えておくことが必要です。</a:t>
            </a:r>
          </a:p>
        </p:txBody>
      </p:sp>
      <p:sp>
        <p:nvSpPr>
          <p:cNvPr id="5" name="スライド番号プレースホルダー 4">
            <a:extLst>
              <a:ext uri="{FF2B5EF4-FFF2-40B4-BE49-F238E27FC236}">
                <a16:creationId xmlns:a16="http://schemas.microsoft.com/office/drawing/2014/main" id="{D2C93165-F0EE-4BCF-A483-34F208B1E8AD}"/>
              </a:ext>
            </a:extLst>
          </p:cNvPr>
          <p:cNvSpPr>
            <a:spLocks noGrp="1"/>
          </p:cNvSpPr>
          <p:nvPr>
            <p:ph type="sldNum" sz="quarter" idx="12"/>
          </p:nvPr>
        </p:nvSpPr>
        <p:spPr/>
        <p:txBody>
          <a:bodyPr/>
          <a:lstStyle/>
          <a:p>
            <a:fld id="{8E33FDC9-7170-49FC-9623-C7EF9513EABE}" type="slidenum">
              <a:rPr kumimoji="1" lang="ja-JP" altLang="en-US" smtClean="0"/>
              <a:t>6</a:t>
            </a:fld>
            <a:endParaRPr kumimoji="1" lang="ja-JP" altLang="en-US"/>
          </a:p>
        </p:txBody>
      </p:sp>
    </p:spTree>
    <p:extLst>
      <p:ext uri="{BB962C8B-B14F-4D97-AF65-F5344CB8AC3E}">
        <p14:creationId xmlns:p14="http://schemas.microsoft.com/office/powerpoint/2010/main" val="65604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677C8-8C8E-D3D5-CE1F-2661F228A7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68CAE1E-8423-E4D3-C825-18AEDFD95A7F}"/>
              </a:ext>
            </a:extLst>
          </p:cNvPr>
          <p:cNvSpPr>
            <a:spLocks noGrp="1"/>
          </p:cNvSpPr>
          <p:nvPr>
            <p:ph type="title"/>
          </p:nvPr>
        </p:nvSpPr>
        <p:spPr>
          <a:xfrm>
            <a:off x="797770" y="484632"/>
            <a:ext cx="7772400" cy="1609344"/>
          </a:xfrm>
        </p:spPr>
        <p:txBody>
          <a:bodyPr/>
          <a:lstStyle/>
          <a:p>
            <a:pPr>
              <a:lnSpc>
                <a:spcPts val="6000"/>
              </a:lnSpc>
            </a:pPr>
            <a:r>
              <a:rPr kumimoji="1" lang="ja-JP" altLang="en-US" dirty="0"/>
              <a:t>業務継続計画（感染症</a:t>
            </a:r>
            <a:r>
              <a:rPr lang="ja-JP" altLang="en-US" dirty="0"/>
              <a:t>ＢＣＰ）</a:t>
            </a:r>
            <a:r>
              <a:rPr lang="ja-JP" altLang="en-US" dirty="0">
                <a:solidFill>
                  <a:schemeClr val="accent1"/>
                </a:solidFill>
              </a:rPr>
              <a:t>初動対応</a:t>
            </a:r>
            <a:endParaRPr kumimoji="1" lang="ja-JP" altLang="en-US" sz="1800" dirty="0">
              <a:solidFill>
                <a:schemeClr val="accent1"/>
              </a:solidFill>
              <a:latin typeface="+mj-ea"/>
            </a:endParaRPr>
          </a:p>
        </p:txBody>
      </p:sp>
      <p:sp>
        <p:nvSpPr>
          <p:cNvPr id="4" name="テキスト ボックス 3">
            <a:extLst>
              <a:ext uri="{FF2B5EF4-FFF2-40B4-BE49-F238E27FC236}">
                <a16:creationId xmlns:a16="http://schemas.microsoft.com/office/drawing/2014/main" id="{33EB8AE9-DC1F-3514-7D90-B42D444CB828}"/>
              </a:ext>
            </a:extLst>
          </p:cNvPr>
          <p:cNvSpPr txBox="1"/>
          <p:nvPr/>
        </p:nvSpPr>
        <p:spPr>
          <a:xfrm>
            <a:off x="797770" y="2192684"/>
            <a:ext cx="7492482" cy="668132"/>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第一報（感染疑い者の発生）</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感染疑い者への対応</a:t>
            </a:r>
            <a:endParaRPr lang="en-US" altLang="ja-JP" dirty="0">
              <a:solidFill>
                <a:srgbClr val="001D35"/>
              </a:solidFill>
              <a:latin typeface="Arial" panose="020B0604020202020204" pitchFamily="34" charset="0"/>
            </a:endParaRPr>
          </a:p>
        </p:txBody>
      </p:sp>
      <p:sp>
        <p:nvSpPr>
          <p:cNvPr id="3" name="テキスト ボックス 2">
            <a:extLst>
              <a:ext uri="{FF2B5EF4-FFF2-40B4-BE49-F238E27FC236}">
                <a16:creationId xmlns:a16="http://schemas.microsoft.com/office/drawing/2014/main" id="{6E8AA9D9-9921-B8D4-495A-B8FB9E8F268A}"/>
              </a:ext>
            </a:extLst>
          </p:cNvPr>
          <p:cNvSpPr txBox="1"/>
          <p:nvPr/>
        </p:nvSpPr>
        <p:spPr>
          <a:xfrm>
            <a:off x="1446245" y="4116469"/>
            <a:ext cx="7123925" cy="2054024"/>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誰がリーダーシップを取り、指揮を執るのかを事前に決めておくことが欠かせません。その上で①感染の可能性がある状況が判明した際には、速やかに第一報を関係者に伝える必要があります。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②感染の疑いがある方への対応です。この段階では、隔離や検温、経過観察などの適切な措置を講じます。そして、実際に感染が確認された場合には、保健所への報告や事業所内の感染拡大防止策を実行することが求められます。</a:t>
            </a:r>
          </a:p>
        </p:txBody>
      </p:sp>
      <p:sp>
        <p:nvSpPr>
          <p:cNvPr id="5" name="スライド番号プレースホルダー 4">
            <a:extLst>
              <a:ext uri="{FF2B5EF4-FFF2-40B4-BE49-F238E27FC236}">
                <a16:creationId xmlns:a16="http://schemas.microsoft.com/office/drawing/2014/main" id="{E58F2361-B7E5-8EAE-D1AC-C69D0FDD78F6}"/>
              </a:ext>
            </a:extLst>
          </p:cNvPr>
          <p:cNvSpPr>
            <a:spLocks noGrp="1"/>
          </p:cNvSpPr>
          <p:nvPr>
            <p:ph type="sldNum" sz="quarter" idx="12"/>
          </p:nvPr>
        </p:nvSpPr>
        <p:spPr/>
        <p:txBody>
          <a:bodyPr/>
          <a:lstStyle/>
          <a:p>
            <a:fld id="{8E33FDC9-7170-49FC-9623-C7EF9513EABE}" type="slidenum">
              <a:rPr kumimoji="1" lang="ja-JP" altLang="en-US" smtClean="0"/>
              <a:t>7</a:t>
            </a:fld>
            <a:endParaRPr kumimoji="1" lang="ja-JP" altLang="en-US"/>
          </a:p>
        </p:txBody>
      </p:sp>
    </p:spTree>
    <p:extLst>
      <p:ext uri="{BB962C8B-B14F-4D97-AF65-F5344CB8AC3E}">
        <p14:creationId xmlns:p14="http://schemas.microsoft.com/office/powerpoint/2010/main" val="194671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2E25-436A-A488-87BF-CF9FC30C802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2387183-1314-5D76-40C2-F702662CBF5B}"/>
              </a:ext>
            </a:extLst>
          </p:cNvPr>
          <p:cNvSpPr>
            <a:spLocks noGrp="1"/>
          </p:cNvSpPr>
          <p:nvPr>
            <p:ph type="title"/>
          </p:nvPr>
        </p:nvSpPr>
        <p:spPr>
          <a:xfrm>
            <a:off x="797770" y="484632"/>
            <a:ext cx="7772400" cy="1609344"/>
          </a:xfrm>
        </p:spPr>
        <p:txBody>
          <a:bodyPr>
            <a:normAutofit/>
          </a:bodyPr>
          <a:lstStyle/>
          <a:p>
            <a:pPr>
              <a:lnSpc>
                <a:spcPts val="6000"/>
              </a:lnSpc>
            </a:pPr>
            <a:r>
              <a:rPr kumimoji="1" lang="ja-JP" altLang="en-US" dirty="0"/>
              <a:t>業務継続計画（感染症</a:t>
            </a:r>
            <a:r>
              <a:rPr lang="ja-JP" altLang="en-US" dirty="0"/>
              <a:t>ＢＣＰ）</a:t>
            </a:r>
            <a:br>
              <a:rPr lang="en-US" altLang="ja-JP" dirty="0"/>
            </a:br>
            <a:r>
              <a:rPr lang="ja-JP" altLang="en-US" dirty="0">
                <a:solidFill>
                  <a:schemeClr val="accent1"/>
                </a:solidFill>
              </a:rPr>
              <a:t>感染拡大防止体制の確立</a:t>
            </a:r>
            <a:endParaRPr kumimoji="1" lang="ja-JP" altLang="en-US" sz="1800" dirty="0">
              <a:solidFill>
                <a:schemeClr val="accent1"/>
              </a:solidFill>
              <a:latin typeface="+mj-ea"/>
            </a:endParaRPr>
          </a:p>
        </p:txBody>
      </p:sp>
      <p:sp>
        <p:nvSpPr>
          <p:cNvPr id="4" name="テキスト ボックス 3">
            <a:extLst>
              <a:ext uri="{FF2B5EF4-FFF2-40B4-BE49-F238E27FC236}">
                <a16:creationId xmlns:a16="http://schemas.microsoft.com/office/drawing/2014/main" id="{9043950B-FB16-751E-50A3-48941A30CACE}"/>
              </a:ext>
            </a:extLst>
          </p:cNvPr>
          <p:cNvSpPr txBox="1"/>
          <p:nvPr/>
        </p:nvSpPr>
        <p:spPr>
          <a:xfrm>
            <a:off x="797770" y="2192684"/>
            <a:ext cx="3410336" cy="1411925"/>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保健所との連携</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濃厚接触者への対応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職員の確保</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４　防護具、消毒液等の確保</a:t>
            </a:r>
            <a:endParaRPr lang="en-US" altLang="ja-JP" dirty="0">
              <a:solidFill>
                <a:srgbClr val="001D35"/>
              </a:solidFill>
              <a:latin typeface="Arial" panose="020B0604020202020204" pitchFamily="34" charset="0"/>
            </a:endParaRPr>
          </a:p>
        </p:txBody>
      </p:sp>
      <p:sp>
        <p:nvSpPr>
          <p:cNvPr id="3" name="テキスト ボックス 2">
            <a:extLst>
              <a:ext uri="{FF2B5EF4-FFF2-40B4-BE49-F238E27FC236}">
                <a16:creationId xmlns:a16="http://schemas.microsoft.com/office/drawing/2014/main" id="{EFA83CF7-91C4-37A6-2AF8-AB8F5C974E46}"/>
              </a:ext>
            </a:extLst>
          </p:cNvPr>
          <p:cNvSpPr txBox="1"/>
          <p:nvPr/>
        </p:nvSpPr>
        <p:spPr>
          <a:xfrm>
            <a:off x="1446245" y="3603288"/>
            <a:ext cx="7123925" cy="2720873"/>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感染症拡大を防ぐためには、濃厚接触者への適切な対応と、関係者との迅速な情報共有が重要なポイントとなります。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②濃厚接触者への対応では、感染症の可能性がある方と接触した場合、その範囲を迅速に特定し、該当者への連絡、検査の実施、経過観察など、具体的な対応を講じることが求められます。</a:t>
            </a:r>
            <a:br>
              <a:rPr lang="ja-JP" altLang="en-US" sz="1600" dirty="0">
                <a:solidFill>
                  <a:srgbClr val="0070C0"/>
                </a:solidFill>
                <a:latin typeface="Arial" panose="020B0604020202020204" pitchFamily="34" charset="0"/>
              </a:rPr>
            </a:br>
            <a:r>
              <a:rPr lang="ja-JP" altLang="en-US" sz="1600" dirty="0">
                <a:solidFill>
                  <a:srgbClr val="0070C0"/>
                </a:solidFill>
                <a:latin typeface="Arial" panose="020B0604020202020204" pitchFamily="34" charset="0"/>
              </a:rPr>
              <a:t>⑤関係者との情報共有については、感染症対応は一部のスタッフだけではなく、事業所全体さらには外部機関との連携が欠かせません。正確な情報を適時に共有することで、スムーズな対応が可能になります。</a:t>
            </a:r>
          </a:p>
        </p:txBody>
      </p:sp>
      <p:sp>
        <p:nvSpPr>
          <p:cNvPr id="5" name="テキスト ボックス 4">
            <a:extLst>
              <a:ext uri="{FF2B5EF4-FFF2-40B4-BE49-F238E27FC236}">
                <a16:creationId xmlns:a16="http://schemas.microsoft.com/office/drawing/2014/main" id="{CD55D72B-CE09-B50C-9398-39B64A348F98}"/>
              </a:ext>
            </a:extLst>
          </p:cNvPr>
          <p:cNvSpPr txBox="1"/>
          <p:nvPr/>
        </p:nvSpPr>
        <p:spPr>
          <a:xfrm>
            <a:off x="4572000" y="2192684"/>
            <a:ext cx="3410336" cy="1411925"/>
          </a:xfrm>
          <a:prstGeom prst="rect">
            <a:avLst/>
          </a:prstGeom>
          <a:noFill/>
        </p:spPr>
        <p:txBody>
          <a:bodyPr wrap="square" rtlCol="0">
            <a:spAutoFit/>
          </a:bodyPr>
          <a:lstStyle/>
          <a:p>
            <a:pPr fontAlgn="ctr">
              <a:lnSpc>
                <a:spcPts val="1400"/>
              </a:lnSpc>
              <a:spcAft>
                <a:spcPts val="1500"/>
              </a:spcAft>
            </a:pPr>
            <a:r>
              <a:rPr lang="ja-JP" altLang="en-US" dirty="0">
                <a:solidFill>
                  <a:srgbClr val="001D35"/>
                </a:solidFill>
                <a:latin typeface="Arial" panose="020B0604020202020204" pitchFamily="34" charset="0"/>
              </a:rPr>
              <a:t>５　情報共有</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６</a:t>
            </a:r>
            <a:r>
              <a:rPr lang="ja-JP" altLang="en-US" b="0" i="0" dirty="0">
                <a:solidFill>
                  <a:srgbClr val="001D35"/>
                </a:solidFill>
                <a:effectLst/>
                <a:latin typeface="Arial" panose="020B0604020202020204" pitchFamily="34" charset="0"/>
              </a:rPr>
              <a:t>　提供サービスの調整</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７　過重労働・メンタル対応</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８　情報発信</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5D589F13-04E3-D1EB-6A01-91EA3E45178C}"/>
              </a:ext>
            </a:extLst>
          </p:cNvPr>
          <p:cNvSpPr>
            <a:spLocks noGrp="1"/>
          </p:cNvSpPr>
          <p:nvPr>
            <p:ph type="sldNum" sz="quarter" idx="12"/>
          </p:nvPr>
        </p:nvSpPr>
        <p:spPr/>
        <p:txBody>
          <a:bodyPr/>
          <a:lstStyle/>
          <a:p>
            <a:fld id="{8E33FDC9-7170-49FC-9623-C7EF9513EABE}" type="slidenum">
              <a:rPr kumimoji="1" lang="ja-JP" altLang="en-US" smtClean="0"/>
              <a:t>8</a:t>
            </a:fld>
            <a:endParaRPr kumimoji="1" lang="ja-JP" altLang="en-US"/>
          </a:p>
        </p:txBody>
      </p:sp>
    </p:spTree>
    <p:extLst>
      <p:ext uri="{BB962C8B-B14F-4D97-AF65-F5344CB8AC3E}">
        <p14:creationId xmlns:p14="http://schemas.microsoft.com/office/powerpoint/2010/main" val="2511379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F537-4C67-1596-C9D0-277FCA11214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2F29627-F542-3E63-D38C-86D770733781}"/>
              </a:ext>
            </a:extLst>
          </p:cNvPr>
          <p:cNvSpPr>
            <a:spLocks noGrp="1"/>
          </p:cNvSpPr>
          <p:nvPr>
            <p:ph type="title"/>
          </p:nvPr>
        </p:nvSpPr>
        <p:spPr>
          <a:xfrm>
            <a:off x="797770" y="1187740"/>
            <a:ext cx="7772400" cy="906235"/>
          </a:xfrm>
        </p:spPr>
        <p:txBody>
          <a:bodyPr>
            <a:normAutofit fontScale="90000"/>
          </a:bodyPr>
          <a:lstStyle/>
          <a:p>
            <a:pPr>
              <a:lnSpc>
                <a:spcPts val="6000"/>
              </a:lnSpc>
            </a:pPr>
            <a:r>
              <a:rPr kumimoji="1" lang="ja-JP" altLang="en-US" dirty="0"/>
              <a:t>　業務継続計画（感染症</a:t>
            </a:r>
            <a:r>
              <a:rPr lang="ja-JP" altLang="en-US" dirty="0"/>
              <a:t>ＢＣＰ）</a:t>
            </a:r>
            <a:br>
              <a:rPr lang="en-US" altLang="ja-JP" dirty="0"/>
            </a:br>
            <a:r>
              <a:rPr lang="ja-JP" altLang="en-US" dirty="0">
                <a:solidFill>
                  <a:schemeClr val="accent1"/>
                </a:solidFill>
              </a:rPr>
              <a:t>休業の検討</a:t>
            </a:r>
            <a:endParaRPr kumimoji="1" lang="ja-JP" altLang="en-US" sz="1800" dirty="0">
              <a:solidFill>
                <a:schemeClr val="accent1"/>
              </a:solidFill>
              <a:latin typeface="+mj-ea"/>
            </a:endParaRPr>
          </a:p>
        </p:txBody>
      </p:sp>
      <p:sp>
        <p:nvSpPr>
          <p:cNvPr id="4" name="テキスト ボックス 3">
            <a:extLst>
              <a:ext uri="{FF2B5EF4-FFF2-40B4-BE49-F238E27FC236}">
                <a16:creationId xmlns:a16="http://schemas.microsoft.com/office/drawing/2014/main" id="{BB52601B-FAAC-101A-68C1-0B0EA6707D66}"/>
              </a:ext>
            </a:extLst>
          </p:cNvPr>
          <p:cNvSpPr txBox="1"/>
          <p:nvPr/>
        </p:nvSpPr>
        <p:spPr>
          <a:xfrm>
            <a:off x="797770" y="2595349"/>
            <a:ext cx="3652932" cy="1040028"/>
          </a:xfrm>
          <a:prstGeom prst="rect">
            <a:avLst/>
          </a:prstGeom>
          <a:noFill/>
        </p:spPr>
        <p:txBody>
          <a:bodyPr wrap="square" rtlCol="0">
            <a:spAutoFit/>
          </a:bodyPr>
          <a:lstStyle/>
          <a:p>
            <a:pPr algn="l" fontAlgn="ctr">
              <a:lnSpc>
                <a:spcPts val="1400"/>
              </a:lnSpc>
              <a:spcAft>
                <a:spcPts val="1500"/>
              </a:spcAft>
            </a:pPr>
            <a:r>
              <a:rPr lang="ja-JP" altLang="en-US" b="0" i="0" dirty="0">
                <a:solidFill>
                  <a:srgbClr val="001D35"/>
                </a:solidFill>
                <a:effectLst/>
                <a:latin typeface="Arial" panose="020B0604020202020204" pitchFamily="34" charset="0"/>
              </a:rPr>
              <a:t>１　</a:t>
            </a:r>
            <a:r>
              <a:rPr lang="ja-JP" altLang="en-US" sz="1800" dirty="0"/>
              <a:t>都道府県、保健所等との連携</a:t>
            </a:r>
            <a:endParaRPr lang="en-US" altLang="ja-JP" sz="1400"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２　</a:t>
            </a:r>
            <a:r>
              <a:rPr lang="ja-JP" altLang="en-US" sz="1800" dirty="0"/>
              <a:t>訪問サービス等の実施検討</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３　</a:t>
            </a:r>
            <a:r>
              <a:rPr lang="ja-JP" altLang="en-US" sz="1800" dirty="0"/>
              <a:t>居宅介護支援事業所との調整</a:t>
            </a:r>
            <a:endParaRPr lang="en-US" altLang="ja-JP" dirty="0">
              <a:solidFill>
                <a:srgbClr val="001D35"/>
              </a:solidFill>
              <a:latin typeface="Arial" panose="020B0604020202020204" pitchFamily="34" charset="0"/>
            </a:endParaRPr>
          </a:p>
        </p:txBody>
      </p:sp>
      <p:sp>
        <p:nvSpPr>
          <p:cNvPr id="3" name="テキスト ボックス 2">
            <a:extLst>
              <a:ext uri="{FF2B5EF4-FFF2-40B4-BE49-F238E27FC236}">
                <a16:creationId xmlns:a16="http://schemas.microsoft.com/office/drawing/2014/main" id="{CC49C81D-4ED6-76A5-6288-1969DA76DE44}"/>
              </a:ext>
            </a:extLst>
          </p:cNvPr>
          <p:cNvSpPr txBox="1"/>
          <p:nvPr/>
        </p:nvSpPr>
        <p:spPr>
          <a:xfrm>
            <a:off x="1446245" y="3928585"/>
            <a:ext cx="7123925" cy="2054024"/>
          </a:xfrm>
          <a:prstGeom prst="rect">
            <a:avLst/>
          </a:prstGeom>
          <a:noFill/>
        </p:spPr>
        <p:txBody>
          <a:bodyPr wrap="square" rtlCol="0">
            <a:spAutoFit/>
          </a:bodyPr>
          <a:lstStyle/>
          <a:p>
            <a:pPr>
              <a:lnSpc>
                <a:spcPts val="2600"/>
              </a:lnSpc>
            </a:pPr>
            <a:r>
              <a:rPr lang="ja-JP" altLang="en-US" sz="1600" dirty="0">
                <a:solidFill>
                  <a:srgbClr val="0070C0"/>
                </a:solidFill>
                <a:latin typeface="Arial" panose="020B0604020202020204" pitchFamily="34" charset="0"/>
              </a:rPr>
              <a:t>①保健所と協議し休業要請がある場合。具体的に感染者数○名以上、勤務可能な従業員数○名以上と明確にすると迷いません。②訪問サービスが必要な利用者及びケアの内容を事前に検討します。③休業期間、休業中の訪問サービスについてケアマネジャーと情報共有、場合によっては代替サービスの確保が必要です。④家族等への文書等による説明の検討をします。⑤事業所内の消毒状況、従業員の確保を勘案し、保健所と相談の上決定します。</a:t>
            </a:r>
          </a:p>
        </p:txBody>
      </p:sp>
      <p:sp>
        <p:nvSpPr>
          <p:cNvPr id="5" name="テキスト ボックス 4">
            <a:extLst>
              <a:ext uri="{FF2B5EF4-FFF2-40B4-BE49-F238E27FC236}">
                <a16:creationId xmlns:a16="http://schemas.microsoft.com/office/drawing/2014/main" id="{894AB9D0-44B7-C0F9-16F2-1FE8C8C52879}"/>
              </a:ext>
            </a:extLst>
          </p:cNvPr>
          <p:cNvSpPr txBox="1"/>
          <p:nvPr/>
        </p:nvSpPr>
        <p:spPr>
          <a:xfrm>
            <a:off x="4572000" y="2595349"/>
            <a:ext cx="3410336" cy="668132"/>
          </a:xfrm>
          <a:prstGeom prst="rect">
            <a:avLst/>
          </a:prstGeom>
          <a:noFill/>
        </p:spPr>
        <p:txBody>
          <a:bodyPr wrap="square" rtlCol="0">
            <a:spAutoFit/>
          </a:bodyPr>
          <a:lstStyle/>
          <a:p>
            <a:pPr fontAlgn="ctr">
              <a:lnSpc>
                <a:spcPts val="1400"/>
              </a:lnSpc>
              <a:spcAft>
                <a:spcPts val="1500"/>
              </a:spcAft>
            </a:pPr>
            <a:r>
              <a:rPr lang="ja-JP" altLang="en-US" dirty="0">
                <a:solidFill>
                  <a:srgbClr val="001D35"/>
                </a:solidFill>
                <a:latin typeface="Arial" panose="020B0604020202020204" pitchFamily="34" charset="0"/>
              </a:rPr>
              <a:t>４　</a:t>
            </a:r>
            <a:r>
              <a:rPr lang="ja-JP" altLang="en-US" sz="1800" dirty="0"/>
              <a:t>利用者・家族への説明</a:t>
            </a:r>
            <a:endParaRPr lang="en-US" altLang="ja-JP" dirty="0">
              <a:solidFill>
                <a:srgbClr val="001D35"/>
              </a:solidFill>
              <a:latin typeface="Arial" panose="020B0604020202020204" pitchFamily="34" charset="0"/>
            </a:endParaRPr>
          </a:p>
          <a:p>
            <a:pPr algn="l" fontAlgn="ctr">
              <a:lnSpc>
                <a:spcPts val="1400"/>
              </a:lnSpc>
              <a:spcAft>
                <a:spcPts val="1500"/>
              </a:spcAft>
            </a:pPr>
            <a:r>
              <a:rPr lang="ja-JP" altLang="en-US" dirty="0">
                <a:solidFill>
                  <a:srgbClr val="001D35"/>
                </a:solidFill>
                <a:latin typeface="Arial" panose="020B0604020202020204" pitchFamily="34" charset="0"/>
              </a:rPr>
              <a:t>５</a:t>
            </a:r>
            <a:r>
              <a:rPr lang="ja-JP" altLang="en-US" b="0" i="0" dirty="0">
                <a:solidFill>
                  <a:srgbClr val="001D35"/>
                </a:solidFill>
                <a:effectLst/>
                <a:latin typeface="Arial" panose="020B0604020202020204" pitchFamily="34" charset="0"/>
              </a:rPr>
              <a:t>　</a:t>
            </a:r>
            <a:r>
              <a:rPr lang="ja-JP" altLang="en-US" sz="1800" dirty="0"/>
              <a:t>再開基準の明確化</a:t>
            </a:r>
            <a:endParaRPr lang="en-US" altLang="ja-JP" dirty="0">
              <a:solidFill>
                <a:srgbClr val="001D35"/>
              </a:solidFill>
              <a:latin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27F909D-A407-30F1-6563-28C58530A865}"/>
              </a:ext>
            </a:extLst>
          </p:cNvPr>
          <p:cNvSpPr>
            <a:spLocks noGrp="1"/>
          </p:cNvSpPr>
          <p:nvPr>
            <p:ph type="sldNum" sz="quarter" idx="12"/>
          </p:nvPr>
        </p:nvSpPr>
        <p:spPr/>
        <p:txBody>
          <a:bodyPr/>
          <a:lstStyle/>
          <a:p>
            <a:fld id="{8E33FDC9-7170-49FC-9623-C7EF9513EABE}" type="slidenum">
              <a:rPr kumimoji="1" lang="ja-JP" altLang="en-US" smtClean="0"/>
              <a:t>9</a:t>
            </a:fld>
            <a:endParaRPr kumimoji="1" lang="ja-JP" altLang="en-US"/>
          </a:p>
        </p:txBody>
      </p:sp>
      <p:sp>
        <p:nvSpPr>
          <p:cNvPr id="7" name="吹き出し: 四角形 6">
            <a:extLst>
              <a:ext uri="{FF2B5EF4-FFF2-40B4-BE49-F238E27FC236}">
                <a16:creationId xmlns:a16="http://schemas.microsoft.com/office/drawing/2014/main" id="{D79EA4D6-406D-5DD0-14DD-E6A699CEB1BF}"/>
              </a:ext>
            </a:extLst>
          </p:cNvPr>
          <p:cNvSpPr/>
          <p:nvPr/>
        </p:nvSpPr>
        <p:spPr>
          <a:xfrm>
            <a:off x="293912" y="458757"/>
            <a:ext cx="1912776" cy="498367"/>
          </a:xfrm>
          <a:prstGeom prst="wedgeRectCallout">
            <a:avLst>
              <a:gd name="adj1" fmla="val -8150"/>
              <a:gd name="adj2" fmla="val 204790"/>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通所介護等</a:t>
            </a:r>
          </a:p>
        </p:txBody>
      </p:sp>
    </p:spTree>
    <p:extLst>
      <p:ext uri="{BB962C8B-B14F-4D97-AF65-F5344CB8AC3E}">
        <p14:creationId xmlns:p14="http://schemas.microsoft.com/office/powerpoint/2010/main" val="35315966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版活字">
  <a:themeElements>
    <a:clrScheme name="木版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版活字">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版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TM03090434[[fn=木版活字]]</Template>
  <TotalTime>748</TotalTime>
  <Words>2180</Words>
  <Application>Microsoft Office PowerPoint</Application>
  <PresentationFormat>画面に合わせる (4:3)</PresentationFormat>
  <Paragraphs>120</Paragraphs>
  <Slides>18</Slides>
  <Notes>0</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0</vt:i4>
      </vt:variant>
      <vt:variant>
        <vt:lpstr>スライド タイトル</vt:lpstr>
      </vt:variant>
      <vt:variant>
        <vt:i4>18</vt:i4>
      </vt:variant>
    </vt:vector>
  </HeadingPairs>
  <TitlesOfParts>
    <vt:vector size="26" baseType="lpstr">
      <vt:lpstr>Hiragino Kaku Gothic ProN</vt:lpstr>
      <vt:lpstr>游ゴシック</vt:lpstr>
      <vt:lpstr>Arial</vt:lpstr>
      <vt:lpstr>Rockwell</vt:lpstr>
      <vt:lpstr>Rockwell Condensed</vt:lpstr>
      <vt:lpstr>Verdana</vt:lpstr>
      <vt:lpstr>Wingdings</vt:lpstr>
      <vt:lpstr>木版活字</vt:lpstr>
      <vt:lpstr>PowerPoint プレゼンテーション</vt:lpstr>
      <vt:lpstr>業務継続計画（ＢＣＰ）とは</vt:lpstr>
      <vt:lpstr>感染症の予防及びまん延の防止のための指針とは……</vt:lpstr>
      <vt:lpstr>PowerPoint プレゼンテーション</vt:lpstr>
      <vt:lpstr>業務継続計画（感染症ＢＣＰ）の３つの項目</vt:lpstr>
      <vt:lpstr>業務継続計画（感染症ＢＣＰ）平時からの備え</vt:lpstr>
      <vt:lpstr>業務継続計画（感染症ＢＣＰ）初動対応</vt:lpstr>
      <vt:lpstr>業務継続計画（感染症ＢＣＰ） 感染拡大防止体制の確立</vt:lpstr>
      <vt:lpstr>　業務継続計画（感染症ＢＣＰ） 休業の検討</vt:lpstr>
      <vt:lpstr>地域包括支援センター 居宅介護支援事業所のBCPは</vt:lpstr>
      <vt:lpstr>地域包括支援センター 居宅介護支援事業所の リスクシナリオ</vt:lpstr>
      <vt:lpstr>出勤停止（自宅療養）になった時の 「対策」 はできていますか？</vt:lpstr>
      <vt:lpstr>対策１</vt:lpstr>
      <vt:lpstr>対策２</vt:lpstr>
      <vt:lpstr>対策３</vt:lpstr>
      <vt:lpstr>机上訓練テーマ（案）</vt:lpstr>
      <vt:lpstr>【訓練】（案）</vt:lpstr>
      <vt:lpstr>【訓練】（案）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英志 高橋</dc:creator>
  <cp:lastModifiedBy>英志 高橋</cp:lastModifiedBy>
  <cp:revision>14</cp:revision>
  <cp:lastPrinted>2025-01-10T02:02:46Z</cp:lastPrinted>
  <dcterms:created xsi:type="dcterms:W3CDTF">2025-01-07T02:41:01Z</dcterms:created>
  <dcterms:modified xsi:type="dcterms:W3CDTF">2025-01-10T06:40:25Z</dcterms:modified>
</cp:coreProperties>
</file>