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27"/>
  </p:notesMasterIdLst>
  <p:sldIdLst>
    <p:sldId id="274" r:id="rId2"/>
    <p:sldId id="257" r:id="rId3"/>
    <p:sldId id="259" r:id="rId4"/>
    <p:sldId id="276" r:id="rId5"/>
    <p:sldId id="260" r:id="rId6"/>
    <p:sldId id="261" r:id="rId7"/>
    <p:sldId id="262" r:id="rId8"/>
    <p:sldId id="278" r:id="rId9"/>
    <p:sldId id="263" r:id="rId10"/>
    <p:sldId id="277" r:id="rId11"/>
    <p:sldId id="279" r:id="rId12"/>
    <p:sldId id="281" r:id="rId13"/>
    <p:sldId id="264" r:id="rId14"/>
    <p:sldId id="291" r:id="rId15"/>
    <p:sldId id="282" r:id="rId16"/>
    <p:sldId id="292" r:id="rId17"/>
    <p:sldId id="266" r:id="rId18"/>
    <p:sldId id="283" r:id="rId19"/>
    <p:sldId id="270" r:id="rId20"/>
    <p:sldId id="284" r:id="rId21"/>
    <p:sldId id="285" r:id="rId22"/>
    <p:sldId id="286" r:id="rId23"/>
    <p:sldId id="287" r:id="rId24"/>
    <p:sldId id="289" r:id="rId25"/>
    <p:sldId id="290" r:id="rId26"/>
  </p:sldIdLst>
  <p:sldSz cx="9144000" cy="6858000" type="screen4x3"/>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8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09E50E3C-8847-40C0-AC7E-6E45DA901038}" type="datetimeFigureOut">
              <a:rPr kumimoji="1" lang="ja-JP" altLang="en-US" smtClean="0"/>
              <a:t>2025/1/10</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1BA0AE84-82CF-4479-A131-AD310B61812C}" type="slidenum">
              <a:rPr kumimoji="1" lang="ja-JP" altLang="en-US" smtClean="0"/>
              <a:t>‹#›</a:t>
            </a:fld>
            <a:endParaRPr kumimoji="1" lang="ja-JP" altLang="en-US"/>
          </a:p>
        </p:txBody>
      </p:sp>
    </p:spTree>
    <p:extLst>
      <p:ext uri="{BB962C8B-B14F-4D97-AF65-F5344CB8AC3E}">
        <p14:creationId xmlns:p14="http://schemas.microsoft.com/office/powerpoint/2010/main" val="10956294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D98B63-11EB-449D-960B-8FC2B87E2EEB}" type="datetime1">
              <a:rPr kumimoji="1" lang="ja-JP" altLang="en-US" smtClean="0"/>
              <a:t>2025/1/10</a:t>
            </a:fld>
            <a:endParaRPr kumimoji="1" lang="ja-JP" altLang="en-US"/>
          </a:p>
        </p:txBody>
      </p:sp>
      <p:sp>
        <p:nvSpPr>
          <p:cNvPr id="5" name="Footer Placeholder 4"/>
          <p:cNvSpPr>
            <a:spLocks noGrp="1"/>
          </p:cNvSpPr>
          <p:nvPr>
            <p:ph type="ftr" sz="quarter" idx="11"/>
          </p:nvPr>
        </p:nvSpPr>
        <p:spPr>
          <a:xfrm>
            <a:off x="812805" y="6272785"/>
            <a:ext cx="4745736" cy="365125"/>
          </a:xfrm>
        </p:spPr>
        <p:txBody>
          <a:bodyPr/>
          <a:lstStyle/>
          <a:p>
            <a:endParaRPr kumimoji="1" lang="ja-JP"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52025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14965C3-B2E0-48C6-93B0-60C2725E21F5}"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76917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9546155-69C8-4BCF-9C9A-EF28C54340B6}"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77766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4DA6AE-20EF-4BB0-8646-7807E924FD78}"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07756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A930D5AB-A540-4C67-A152-56A9FA7617DF}" type="datetime1">
              <a:rPr kumimoji="1" lang="ja-JP" altLang="en-US" smtClean="0"/>
              <a:t>2025/1/10</a:t>
            </a:fld>
            <a:endParaRPr kumimoji="1" lang="ja-JP"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kumimoji="1" lang="ja-JP"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62722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59ADAA-8893-417C-AF20-3B7942666B8A}" type="datetime1">
              <a:rPr kumimoji="1" lang="ja-JP" altLang="en-US" smtClean="0"/>
              <a:t>2025/1/10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54382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88F1A12-1E0F-4EE5-87B6-7974AA0494A7}"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42389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51682A1E-4708-4448-A764-14AD2E551B4C}" type="datetime1">
              <a:rPr kumimoji="1" lang="ja-JP" altLang="en-US" smtClean="0"/>
              <a:t>2025/1/10</a:t>
            </a:fld>
            <a:endParaRPr kumimoji="1" lang="ja-JP"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kumimoji="1" lang="ja-JP" altLang="en-US"/>
          </a:p>
        </p:txBody>
      </p:sp>
      <p:sp>
        <p:nvSpPr>
          <p:cNvPr id="5" name="Slide Number Placeholder 4"/>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410534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8CF0D-5F82-4488-A20F-28F010168DFF}" type="datetime1">
              <a:rPr kumimoji="1" lang="ja-JP" altLang="en-US" smtClean="0"/>
              <a:t>2025/1/10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202722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C9F5D16A-6401-4108-B1C1-1A98B89002D7}" type="datetime1">
              <a:rPr kumimoji="1" lang="ja-JP" altLang="en-US" smtClean="0"/>
              <a:t>2025/1/10</a:t>
            </a:fld>
            <a:endParaRPr kumimoji="1" lang="ja-JP" altLang="en-US"/>
          </a:p>
        </p:txBody>
      </p:sp>
      <p:sp>
        <p:nvSpPr>
          <p:cNvPr id="10" name="Footer Placeholder 9"/>
          <p:cNvSpPr>
            <a:spLocks noGrp="1"/>
          </p:cNvSpPr>
          <p:nvPr>
            <p:ph type="ftr" sz="quarter" idx="11"/>
          </p:nvPr>
        </p:nvSpPr>
        <p:spPr/>
        <p:txBody>
          <a:bodyPr/>
          <a:lstStyle/>
          <a:p>
            <a:endParaRPr kumimoji="1" lang="ja-JP" altLang="en-US"/>
          </a:p>
        </p:txBody>
      </p:sp>
      <p:sp>
        <p:nvSpPr>
          <p:cNvPr id="11" name="Slide Number Placeholder 10"/>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33695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E52A8BB5-C42A-4506-9233-DB108FB2BDAE}" type="datetime1">
              <a:rPr kumimoji="1" lang="ja-JP" altLang="en-US" smtClean="0"/>
              <a:t>2025/1/10</a:t>
            </a:fld>
            <a:endParaRPr kumimoji="1" lang="ja-JP" altLang="en-US"/>
          </a:p>
        </p:txBody>
      </p:sp>
      <p:sp>
        <p:nvSpPr>
          <p:cNvPr id="10" name="Slide Number Placeholder 9"/>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243429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D49A56C2-3A60-4088-806F-4C7A54681901}" type="datetime1">
              <a:rPr kumimoji="1" lang="ja-JP" altLang="en-US" smtClean="0"/>
              <a:t>2025/1/10</a:t>
            </a:fld>
            <a:endParaRPr kumimoji="1" lang="ja-JP"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77035770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lvl1pPr algn="l" defTabSz="914400" rtl="0" eaLnBrk="1" latinLnBrk="0" hangingPunct="1">
        <a:lnSpc>
          <a:spcPct val="90000"/>
        </a:lnSpc>
        <a:spcBef>
          <a:spcPct val="0"/>
        </a:spcBef>
        <a:buNone/>
        <a:defRPr kumimoji="1"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a:extLst>
              <a:ext uri="{FF2B5EF4-FFF2-40B4-BE49-F238E27FC236}">
                <a16:creationId xmlns:a16="http://schemas.microsoft.com/office/drawing/2014/main" id="{EF0665A8-156D-4E01-2217-523FA46479F1}"/>
              </a:ext>
            </a:extLst>
          </p:cNvPr>
          <p:cNvGraphicFramePr>
            <a:graphicFrameLocks noChangeAspect="1"/>
          </p:cNvGraphicFramePr>
          <p:nvPr>
            <p:extLst>
              <p:ext uri="{D42A27DB-BD31-4B8C-83A1-F6EECF244321}">
                <p14:modId xmlns:p14="http://schemas.microsoft.com/office/powerpoint/2010/main" val="2680606636"/>
              </p:ext>
            </p:extLst>
          </p:nvPr>
        </p:nvGraphicFramePr>
        <p:xfrm>
          <a:off x="685412" y="1268964"/>
          <a:ext cx="7796449" cy="2901334"/>
        </p:xfrm>
        <a:graphic>
          <a:graphicData uri="http://schemas.openxmlformats.org/presentationml/2006/ole">
            <mc:AlternateContent xmlns:mc="http://schemas.openxmlformats.org/markup-compatibility/2006">
              <mc:Choice xmlns:v="urn:schemas-microsoft-com:vml" Requires="v">
                <p:oleObj r:id="rId2" imgW="10049377" imgH="3738768" progId="">
                  <p:embed/>
                </p:oleObj>
              </mc:Choice>
              <mc:Fallback>
                <p:oleObj r:id="rId2" imgW="10049377" imgH="3738768" progId="">
                  <p:embed/>
                  <p:pic>
                    <p:nvPicPr>
                      <p:cNvPr id="0" name=""/>
                      <p:cNvPicPr/>
                      <p:nvPr/>
                    </p:nvPicPr>
                    <p:blipFill>
                      <a:blip r:embed="rId3"/>
                      <a:stretch>
                        <a:fillRect/>
                      </a:stretch>
                    </p:blipFill>
                    <p:spPr>
                      <a:xfrm>
                        <a:off x="685412" y="1268964"/>
                        <a:ext cx="7796449" cy="2901334"/>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260E0626-5290-D9FB-8AAB-2A6CA96CA013}"/>
              </a:ext>
            </a:extLst>
          </p:cNvPr>
          <p:cNvSpPr>
            <a:spLocks noGrp="1"/>
          </p:cNvSpPr>
          <p:nvPr>
            <p:ph type="sldNum" sz="quarter" idx="12"/>
          </p:nvPr>
        </p:nvSpPr>
        <p:spPr/>
        <p:txBody>
          <a:bodyPr/>
          <a:lstStyle/>
          <a:p>
            <a:fld id="{8E33FDC9-7170-49FC-9623-C7EF9513EABE}" type="slidenum">
              <a:rPr kumimoji="1" lang="ja-JP" altLang="en-US" smtClean="0"/>
              <a:t>1</a:t>
            </a:fld>
            <a:endParaRPr kumimoji="1" lang="ja-JP" altLang="en-US"/>
          </a:p>
        </p:txBody>
      </p:sp>
      <p:sp>
        <p:nvSpPr>
          <p:cNvPr id="5" name="タイトル 1">
            <a:extLst>
              <a:ext uri="{FF2B5EF4-FFF2-40B4-BE49-F238E27FC236}">
                <a16:creationId xmlns:a16="http://schemas.microsoft.com/office/drawing/2014/main" id="{18AE173F-3B6A-BE64-555E-56B2DCC2026D}"/>
              </a:ext>
            </a:extLst>
          </p:cNvPr>
          <p:cNvSpPr txBox="1">
            <a:spLocks/>
          </p:cNvSpPr>
          <p:nvPr/>
        </p:nvSpPr>
        <p:spPr>
          <a:xfrm>
            <a:off x="961054" y="1539552"/>
            <a:ext cx="7427166" cy="2519264"/>
          </a:xfrm>
          <a:prstGeom prst="rect">
            <a:avLst/>
          </a:prstGeom>
        </p:spPr>
        <p:txBody>
          <a:bodyPr>
            <a:normAutofit fontScale="97500"/>
          </a:bodyPr>
          <a:lstStyle>
            <a:lvl1pPr algn="l" defTabSz="914400" rtl="0" eaLnBrk="1" latinLnBrk="0" hangingPunct="1">
              <a:lnSpc>
                <a:spcPct val="90000"/>
              </a:lnSpc>
              <a:spcBef>
                <a:spcPct val="0"/>
              </a:spcBef>
              <a:buNone/>
              <a:defRPr kumimoji="1"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ja-JP" altLang="en-US" sz="3600" dirty="0">
                <a:solidFill>
                  <a:schemeClr val="tx1"/>
                </a:solidFill>
                <a:effectLst>
                  <a:outerShdw blurRad="38100" dist="38100" dir="2700000" algn="tl">
                    <a:srgbClr val="000000">
                      <a:alpha val="43137"/>
                    </a:srgbClr>
                  </a:outerShdw>
                </a:effectLst>
                <a:latin typeface="+mj-ea"/>
              </a:rPr>
              <a:t>業務継続計画（自然災害ＢＣＰ</a:t>
            </a:r>
            <a:r>
              <a:rPr lang="en-US" altLang="ja-JP" sz="3600" dirty="0">
                <a:solidFill>
                  <a:schemeClr val="tx1"/>
                </a:solidFill>
                <a:effectLst>
                  <a:outerShdw blurRad="38100" dist="38100" dir="2700000" algn="tl">
                    <a:srgbClr val="000000">
                      <a:alpha val="43137"/>
                    </a:srgbClr>
                  </a:outerShdw>
                </a:effectLst>
                <a:latin typeface="+mj-ea"/>
              </a:rPr>
              <a:t>)</a:t>
            </a:r>
            <a:br>
              <a:rPr lang="en-US" altLang="ja-JP" sz="3600" dirty="0">
                <a:solidFill>
                  <a:schemeClr val="tx1"/>
                </a:solidFill>
                <a:effectLst>
                  <a:outerShdw blurRad="38100" dist="38100" dir="2700000" algn="tl">
                    <a:srgbClr val="000000">
                      <a:alpha val="43137"/>
                    </a:srgbClr>
                  </a:outerShdw>
                </a:effectLst>
                <a:latin typeface="+mj-ea"/>
              </a:rPr>
            </a:br>
            <a:r>
              <a:rPr lang="ja-JP" altLang="en-US" sz="27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に関する研修及び訓練</a:t>
            </a:r>
            <a:br>
              <a:rPr lang="en-US" altLang="ja-JP" sz="32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br>
            <a:br>
              <a:rPr lang="en-US" altLang="ja-JP" sz="3200" kern="100" dirty="0">
                <a:latin typeface="+mj-ea"/>
                <a:cs typeface="Times New Roman" panose="02020603050405020304" pitchFamily="18" charset="0"/>
              </a:rPr>
            </a:br>
            <a:r>
              <a:rPr lang="ja-JP" altLang="en-US" sz="2400" kern="100" dirty="0">
                <a:solidFill>
                  <a:srgbClr val="FF0000"/>
                </a:solidFill>
                <a:effectLst>
                  <a:outerShdw blurRad="38100" dist="38100" dir="2700000" algn="tl">
                    <a:srgbClr val="000000">
                      <a:alpha val="43137"/>
                    </a:srgbClr>
                  </a:outerShdw>
                </a:effectLst>
                <a:latin typeface="+mj-ea"/>
                <a:cs typeface="Times New Roman" panose="02020603050405020304" pitchFamily="18" charset="0"/>
              </a:rPr>
              <a:t>緊急事態の発生時にも重要業務を継続していくために</a:t>
            </a:r>
            <a:endParaRPr lang="ja-JP" altLang="en-US" sz="2400" dirty="0">
              <a:solidFill>
                <a:srgbClr val="FF0000"/>
              </a:solidFill>
              <a:effectLst>
                <a:outerShdw blurRad="38100" dist="38100" dir="2700000" algn="tl">
                  <a:srgbClr val="000000">
                    <a:alpha val="43137"/>
                  </a:srgbClr>
                </a:outerShdw>
              </a:effectLst>
              <a:latin typeface="+mj-ea"/>
            </a:endParaRPr>
          </a:p>
        </p:txBody>
      </p:sp>
      <p:sp>
        <p:nvSpPr>
          <p:cNvPr id="6" name="字幕 2">
            <a:extLst>
              <a:ext uri="{FF2B5EF4-FFF2-40B4-BE49-F238E27FC236}">
                <a16:creationId xmlns:a16="http://schemas.microsoft.com/office/drawing/2014/main" id="{00A89F05-88D1-E6D4-71EE-C1C31DE8669E}"/>
              </a:ext>
            </a:extLst>
          </p:cNvPr>
          <p:cNvSpPr txBox="1">
            <a:spLocks/>
          </p:cNvSpPr>
          <p:nvPr/>
        </p:nvSpPr>
        <p:spPr>
          <a:xfrm>
            <a:off x="1119673" y="5197890"/>
            <a:ext cx="5486400" cy="39481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a:lstStyle>
          <a:p>
            <a:pPr marL="0" indent="0">
              <a:buNone/>
            </a:pPr>
            <a:r>
              <a:rPr lang="ja-JP" altLang="en-US" dirty="0"/>
              <a:t>主催：田川地区社協連絡協議会</a:t>
            </a:r>
          </a:p>
        </p:txBody>
      </p:sp>
      <p:sp>
        <p:nvSpPr>
          <p:cNvPr id="7" name="字幕 2">
            <a:extLst>
              <a:ext uri="{FF2B5EF4-FFF2-40B4-BE49-F238E27FC236}">
                <a16:creationId xmlns:a16="http://schemas.microsoft.com/office/drawing/2014/main" id="{05EAFB62-AEA4-0341-E0A4-5705580A8287}"/>
              </a:ext>
            </a:extLst>
          </p:cNvPr>
          <p:cNvSpPr txBox="1">
            <a:spLocks/>
          </p:cNvSpPr>
          <p:nvPr/>
        </p:nvSpPr>
        <p:spPr>
          <a:xfrm>
            <a:off x="1119674" y="5600199"/>
            <a:ext cx="7156580" cy="3948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kumimoji="1" sz="20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9pPr>
          </a:lstStyle>
          <a:p>
            <a:r>
              <a:rPr lang="ja-JP" altLang="en-US" sz="1400" dirty="0">
                <a:solidFill>
                  <a:schemeClr val="tx1"/>
                </a:solidFill>
                <a:latin typeface="+mn-ea"/>
              </a:rPr>
              <a:t>令和７年１月１７日（金）</a:t>
            </a:r>
            <a:r>
              <a:rPr lang="en-US" altLang="ja-JP" sz="1400" dirty="0">
                <a:solidFill>
                  <a:schemeClr val="tx1"/>
                </a:solidFill>
                <a:latin typeface="+mn-ea"/>
              </a:rPr>
              <a:t>16</a:t>
            </a:r>
            <a:r>
              <a:rPr lang="ja-JP" altLang="en-US" sz="1400" dirty="0">
                <a:solidFill>
                  <a:schemeClr val="tx1"/>
                </a:solidFill>
                <a:latin typeface="+mn-ea"/>
              </a:rPr>
              <a:t>：</a:t>
            </a:r>
            <a:r>
              <a:rPr lang="en-US" altLang="ja-JP" sz="1400" dirty="0">
                <a:solidFill>
                  <a:schemeClr val="tx1"/>
                </a:solidFill>
                <a:latin typeface="+mn-ea"/>
              </a:rPr>
              <a:t>00</a:t>
            </a:r>
            <a:r>
              <a:rPr lang="ja-JP" altLang="en-US" sz="1400" dirty="0">
                <a:solidFill>
                  <a:schemeClr val="tx1"/>
                </a:solidFill>
                <a:latin typeface="+mn-ea"/>
              </a:rPr>
              <a:t>～　香春町地域福祉センター香泉荘</a:t>
            </a:r>
          </a:p>
        </p:txBody>
      </p:sp>
      <p:sp>
        <p:nvSpPr>
          <p:cNvPr id="4" name="テキスト ボックス 3">
            <a:extLst>
              <a:ext uri="{FF2B5EF4-FFF2-40B4-BE49-F238E27FC236}">
                <a16:creationId xmlns:a16="http://schemas.microsoft.com/office/drawing/2014/main" id="{3BE0881F-C94A-854E-A4CA-8C862F5F3D20}"/>
              </a:ext>
            </a:extLst>
          </p:cNvPr>
          <p:cNvSpPr txBox="1"/>
          <p:nvPr/>
        </p:nvSpPr>
        <p:spPr>
          <a:xfrm>
            <a:off x="4571394" y="4314762"/>
            <a:ext cx="3704860" cy="369332"/>
          </a:xfrm>
          <a:prstGeom prst="rect">
            <a:avLst/>
          </a:prstGeom>
          <a:noFill/>
        </p:spPr>
        <p:txBody>
          <a:bodyPr wrap="none" rtlCol="0">
            <a:spAutoFit/>
          </a:bodyPr>
          <a:lstStyle/>
          <a:p>
            <a:r>
              <a:rPr kumimoji="1" lang="ja-JP" altLang="en-US" dirty="0"/>
              <a:t>福智町社会福祉協議会　髙橋 英志</a:t>
            </a:r>
          </a:p>
        </p:txBody>
      </p:sp>
    </p:spTree>
    <p:extLst>
      <p:ext uri="{BB962C8B-B14F-4D97-AF65-F5344CB8AC3E}">
        <p14:creationId xmlns:p14="http://schemas.microsoft.com/office/powerpoint/2010/main" val="190350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05E0-2173-9B41-80C0-B16473F16B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378F7F-58E1-B61A-65E4-D0E16789C86F}"/>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３．緊急時の対応②</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83572FDF-FE70-C3CA-541B-444E3AA798F7}"/>
              </a:ext>
            </a:extLst>
          </p:cNvPr>
          <p:cNvSpPr txBox="1"/>
          <p:nvPr/>
        </p:nvSpPr>
        <p:spPr>
          <a:xfrm>
            <a:off x="1446245" y="4004506"/>
            <a:ext cx="7123925" cy="2389629"/>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⑥発災時に参集可能な職員の数、方法等を把握しておきます。参集しなくてもいい場合（自身や家族が死傷した、自宅が被災した、通勤に危険が伴う等）も決めておきましょう。参集できる場合もできない場合も報告が必要です。⑧インフラ停止、職員不足などから、参集した職員の業務量は増大します。平常時の対応で選定した優先業務を設定しておきます。⑨発災時には過重労働になりがちです。休憩、休日等をしっかりと確保する必要があります。</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⑩復旧作業が円滑に進むよう各種業者一覧を作成します。</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56CE839D-7734-8F74-6529-BC04E8C6EB44}"/>
              </a:ext>
            </a:extLst>
          </p:cNvPr>
          <p:cNvSpPr txBox="1"/>
          <p:nvPr/>
        </p:nvSpPr>
        <p:spPr>
          <a:xfrm>
            <a:off x="804769" y="2192684"/>
            <a:ext cx="4203438" cy="1783822"/>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６</a:t>
            </a:r>
            <a:r>
              <a:rPr lang="ja-JP" altLang="en-US" b="0" i="0" dirty="0">
                <a:solidFill>
                  <a:srgbClr val="001D35"/>
                </a:solidFill>
                <a:effectLst/>
                <a:latin typeface="Arial" panose="020B0604020202020204" pitchFamily="34" charset="0"/>
              </a:rPr>
              <a:t>　職員参集基準</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７　施設内外での避難場所・避難方法</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８　重要業務の継続</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９　職員の管理</a:t>
            </a:r>
            <a:endParaRPr lang="en-US" altLang="ja-JP" dirty="0">
              <a:solidFill>
                <a:srgbClr val="001D35"/>
              </a:solidFill>
              <a:latin typeface="Arial" panose="020B0604020202020204" pitchFamily="34" charset="0"/>
            </a:endParaRPr>
          </a:p>
          <a:p>
            <a:pPr algn="l" fontAlgn="ctr">
              <a:lnSpc>
                <a:spcPts val="1400"/>
              </a:lnSpc>
              <a:spcAft>
                <a:spcPts val="1500"/>
              </a:spcAft>
            </a:pPr>
            <a:r>
              <a:rPr lang="en-US" altLang="ja-JP" dirty="0">
                <a:solidFill>
                  <a:srgbClr val="001D35"/>
                </a:solidFill>
                <a:latin typeface="Arial" panose="020B0604020202020204" pitchFamily="34" charset="0"/>
              </a:rPr>
              <a:t>10</a:t>
            </a:r>
            <a:r>
              <a:rPr lang="ja-JP" altLang="en-US" dirty="0">
                <a:solidFill>
                  <a:srgbClr val="001D35"/>
                </a:solidFill>
                <a:latin typeface="Arial" panose="020B0604020202020204" pitchFamily="34" charset="0"/>
              </a:rPr>
              <a:t>　復旧対応</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EE9CB27-E493-63A1-4EBD-B565AFBBB104}"/>
              </a:ext>
            </a:extLst>
          </p:cNvPr>
          <p:cNvSpPr>
            <a:spLocks noGrp="1"/>
          </p:cNvSpPr>
          <p:nvPr>
            <p:ph type="sldNum" sz="quarter" idx="12"/>
          </p:nvPr>
        </p:nvSpPr>
        <p:spPr/>
        <p:txBody>
          <a:bodyPr/>
          <a:lstStyle/>
          <a:p>
            <a:fld id="{8E33FDC9-7170-49FC-9623-C7EF9513EABE}" type="slidenum">
              <a:rPr kumimoji="1" lang="ja-JP" altLang="en-US" smtClean="0"/>
              <a:t>10</a:t>
            </a:fld>
            <a:endParaRPr kumimoji="1" lang="ja-JP" altLang="en-US"/>
          </a:p>
        </p:txBody>
      </p:sp>
    </p:spTree>
    <p:extLst>
      <p:ext uri="{BB962C8B-B14F-4D97-AF65-F5344CB8AC3E}">
        <p14:creationId xmlns:p14="http://schemas.microsoft.com/office/powerpoint/2010/main" val="289485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39C4-2617-AA08-6802-F5E0B149D2E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6E0D6A-1D26-8768-F56E-1C1FE303E01F}"/>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４．他施設との連携</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D78A1D9F-2FE7-B4F4-DD86-956C9620EF56}"/>
              </a:ext>
            </a:extLst>
          </p:cNvPr>
          <p:cNvSpPr txBox="1"/>
          <p:nvPr/>
        </p:nvSpPr>
        <p:spPr>
          <a:xfrm>
            <a:off x="1446245" y="4004506"/>
            <a:ext cx="7123925" cy="1055930"/>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自施設で解決できない課題が明らかになった場合などには被災時に相互に支援し合えるように、他施設との連携・協力の関係の構築を検討しておく。</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小規模な事業所は連携協定の締結も検討する必要があります。</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6FEEF3A5-FBC6-42AC-A8C7-8DD3E28CB8A1}"/>
              </a:ext>
            </a:extLst>
          </p:cNvPr>
          <p:cNvSpPr txBox="1"/>
          <p:nvPr/>
        </p:nvSpPr>
        <p:spPr>
          <a:xfrm>
            <a:off x="804769" y="2192684"/>
            <a:ext cx="4203438" cy="668132"/>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１　連絡体制の構築</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連携対応</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A3E36D27-4392-8D5A-3088-C63F6D54687B}"/>
              </a:ext>
            </a:extLst>
          </p:cNvPr>
          <p:cNvSpPr>
            <a:spLocks noGrp="1"/>
          </p:cNvSpPr>
          <p:nvPr>
            <p:ph type="sldNum" sz="quarter" idx="12"/>
          </p:nvPr>
        </p:nvSpPr>
        <p:spPr/>
        <p:txBody>
          <a:bodyPr/>
          <a:lstStyle/>
          <a:p>
            <a:fld id="{8E33FDC9-7170-49FC-9623-C7EF9513EABE}" type="slidenum">
              <a:rPr kumimoji="1" lang="ja-JP" altLang="en-US" smtClean="0"/>
              <a:t>11</a:t>
            </a:fld>
            <a:endParaRPr kumimoji="1" lang="ja-JP" altLang="en-US"/>
          </a:p>
        </p:txBody>
      </p:sp>
    </p:spTree>
    <p:extLst>
      <p:ext uri="{BB962C8B-B14F-4D97-AF65-F5344CB8AC3E}">
        <p14:creationId xmlns:p14="http://schemas.microsoft.com/office/powerpoint/2010/main" val="73770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3FDB-8126-A2DB-6B2D-ED3DFC4E8D9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9F1265-F642-3C68-9BDA-4BE1C60C1B9C}"/>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５．地域との連携</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A023EFFC-7769-43D3-AA1B-399F3E8DA8A5}"/>
              </a:ext>
            </a:extLst>
          </p:cNvPr>
          <p:cNvSpPr txBox="1"/>
          <p:nvPr/>
        </p:nvSpPr>
        <p:spPr>
          <a:xfrm>
            <a:off x="1446245" y="4004506"/>
            <a:ext cx="7123925" cy="722505"/>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災害福祉支援ネットワークへの参画</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災害派遣福祉チーム</a:t>
            </a:r>
            <a:r>
              <a:rPr lang="ja-JP" altLang="en-US" sz="1600" dirty="0">
                <a:solidFill>
                  <a:srgbClr val="0070C0"/>
                </a:solidFill>
                <a:latin typeface="+mj-ea"/>
                <a:ea typeface="+mj-ea"/>
              </a:rPr>
              <a:t>（</a:t>
            </a:r>
            <a:r>
              <a:rPr lang="en-US" altLang="ja-JP" sz="1600" dirty="0">
                <a:solidFill>
                  <a:srgbClr val="0070C0"/>
                </a:solidFill>
                <a:latin typeface="+mj-ea"/>
                <a:ea typeface="+mj-ea"/>
              </a:rPr>
              <a:t>DWAT</a:t>
            </a:r>
            <a:r>
              <a:rPr lang="ja-JP" altLang="en-US" sz="1600" dirty="0">
                <a:solidFill>
                  <a:srgbClr val="0070C0"/>
                </a:solidFill>
                <a:latin typeface="+mj-ea"/>
                <a:ea typeface="+mj-ea"/>
              </a:rPr>
              <a:t>）への職員</a:t>
            </a:r>
            <a:r>
              <a:rPr lang="ja-JP" altLang="en-US" sz="1600" dirty="0">
                <a:solidFill>
                  <a:srgbClr val="0070C0"/>
                </a:solidFill>
                <a:latin typeface="Arial" panose="020B0604020202020204" pitchFamily="34" charset="0"/>
              </a:rPr>
              <a:t>登録</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E73C8C09-74DB-F457-156C-09A33F4EB632}"/>
              </a:ext>
            </a:extLst>
          </p:cNvPr>
          <p:cNvSpPr txBox="1"/>
          <p:nvPr/>
        </p:nvSpPr>
        <p:spPr>
          <a:xfrm>
            <a:off x="804769" y="2192684"/>
            <a:ext cx="4203438" cy="668132"/>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１　被災時の職員派遣</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福祉避難所の運営</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8E77A127-10C2-9542-A2F6-1CA09D2003BB}"/>
              </a:ext>
            </a:extLst>
          </p:cNvPr>
          <p:cNvSpPr>
            <a:spLocks noGrp="1"/>
          </p:cNvSpPr>
          <p:nvPr>
            <p:ph type="sldNum" sz="quarter" idx="12"/>
          </p:nvPr>
        </p:nvSpPr>
        <p:spPr/>
        <p:txBody>
          <a:bodyPr/>
          <a:lstStyle/>
          <a:p>
            <a:fld id="{8E33FDC9-7170-49FC-9623-C7EF9513EABE}" type="slidenum">
              <a:rPr kumimoji="1" lang="ja-JP" altLang="en-US" smtClean="0"/>
              <a:t>12</a:t>
            </a:fld>
            <a:endParaRPr kumimoji="1" lang="ja-JP" altLang="en-US"/>
          </a:p>
        </p:txBody>
      </p:sp>
    </p:spTree>
    <p:extLst>
      <p:ext uri="{BB962C8B-B14F-4D97-AF65-F5344CB8AC3E}">
        <p14:creationId xmlns:p14="http://schemas.microsoft.com/office/powerpoint/2010/main" val="426453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E2F7-C7E5-115B-9B69-4D918F8766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7E8FAF-DB81-44C5-C7A3-06A22C73DF34}"/>
              </a:ext>
            </a:extLst>
          </p:cNvPr>
          <p:cNvSpPr>
            <a:spLocks noGrp="1"/>
          </p:cNvSpPr>
          <p:nvPr>
            <p:ph type="title"/>
          </p:nvPr>
        </p:nvSpPr>
        <p:spPr>
          <a:xfrm>
            <a:off x="835088" y="338181"/>
            <a:ext cx="7772400" cy="1108064"/>
          </a:xfrm>
        </p:spPr>
        <p:txBody>
          <a:bodyPr>
            <a:normAutofit/>
          </a:bodyPr>
          <a:lstStyle/>
          <a:p>
            <a:r>
              <a:rPr kumimoji="1" lang="ja-JP" altLang="en-US" dirty="0">
                <a:latin typeface="+mj-ea"/>
              </a:rPr>
              <a:t>業務継続計画ＢＣＰの意義</a:t>
            </a:r>
          </a:p>
        </p:txBody>
      </p:sp>
      <p:sp>
        <p:nvSpPr>
          <p:cNvPr id="4" name="テキスト ボックス 3">
            <a:extLst>
              <a:ext uri="{FF2B5EF4-FFF2-40B4-BE49-F238E27FC236}">
                <a16:creationId xmlns:a16="http://schemas.microsoft.com/office/drawing/2014/main" id="{DB724B51-FBBD-7F26-CFE3-ECAAB699B821}"/>
              </a:ext>
            </a:extLst>
          </p:cNvPr>
          <p:cNvSpPr txBox="1"/>
          <p:nvPr/>
        </p:nvSpPr>
        <p:spPr>
          <a:xfrm>
            <a:off x="821094" y="1437581"/>
            <a:ext cx="7662252" cy="1077218"/>
          </a:xfrm>
          <a:prstGeom prst="rect">
            <a:avLst/>
          </a:prstGeom>
          <a:noFill/>
        </p:spPr>
        <p:txBody>
          <a:bodyPr wrap="square" rtlCol="0">
            <a:spAutoFit/>
          </a:bodyPr>
          <a:lstStyle/>
          <a:p>
            <a:pPr algn="l" fontAlgn="ctr">
              <a:spcAft>
                <a:spcPts val="1500"/>
              </a:spcAft>
            </a:pPr>
            <a:r>
              <a:rPr lang="ja-JP" altLang="en-US" sz="3200" b="0" i="0" dirty="0">
                <a:solidFill>
                  <a:srgbClr val="FF0000"/>
                </a:solidFill>
                <a:effectLst/>
                <a:latin typeface="Arial" panose="020B0604020202020204" pitchFamily="34" charset="0"/>
              </a:rPr>
              <a:t>私たちの事業は利用者の命・生活を支えている。</a:t>
            </a:r>
            <a:endParaRPr lang="en-US" altLang="ja-JP" sz="3200" b="0" i="0" dirty="0">
              <a:solidFill>
                <a:srgbClr val="FF0000"/>
              </a:solidFill>
              <a:effectLst/>
              <a:latin typeface="Arial" panose="020B0604020202020204" pitchFamily="34" charset="0"/>
            </a:endParaRPr>
          </a:p>
        </p:txBody>
      </p:sp>
      <p:sp>
        <p:nvSpPr>
          <p:cNvPr id="8" name="スライド番号プレースホルダー 7">
            <a:extLst>
              <a:ext uri="{FF2B5EF4-FFF2-40B4-BE49-F238E27FC236}">
                <a16:creationId xmlns:a16="http://schemas.microsoft.com/office/drawing/2014/main" id="{158A4C64-C614-9129-C7A8-6C7538C9FCAC}"/>
              </a:ext>
            </a:extLst>
          </p:cNvPr>
          <p:cNvSpPr>
            <a:spLocks noGrp="1"/>
          </p:cNvSpPr>
          <p:nvPr>
            <p:ph type="sldNum" sz="quarter" idx="12"/>
          </p:nvPr>
        </p:nvSpPr>
        <p:spPr>
          <a:xfrm>
            <a:off x="8483346" y="5787593"/>
            <a:ext cx="480060" cy="365125"/>
          </a:xfrm>
        </p:spPr>
        <p:txBody>
          <a:bodyPr/>
          <a:lstStyle/>
          <a:p>
            <a:fld id="{8E33FDC9-7170-49FC-9623-C7EF9513EABE}" type="slidenum">
              <a:rPr kumimoji="1" lang="ja-JP" altLang="en-US" smtClean="0"/>
              <a:t>13</a:t>
            </a:fld>
            <a:endParaRPr kumimoji="1" lang="ja-JP" altLang="en-US"/>
          </a:p>
        </p:txBody>
      </p:sp>
      <p:sp>
        <p:nvSpPr>
          <p:cNvPr id="10" name="テキスト ボックス 9">
            <a:extLst>
              <a:ext uri="{FF2B5EF4-FFF2-40B4-BE49-F238E27FC236}">
                <a16:creationId xmlns:a16="http://schemas.microsoft.com/office/drawing/2014/main" id="{CDF4622C-BB8B-C996-62F1-A7B9D47AA088}"/>
              </a:ext>
            </a:extLst>
          </p:cNvPr>
          <p:cNvSpPr txBox="1"/>
          <p:nvPr/>
        </p:nvSpPr>
        <p:spPr>
          <a:xfrm>
            <a:off x="1082351" y="2437226"/>
            <a:ext cx="6969968" cy="707886"/>
          </a:xfrm>
          <a:prstGeom prst="rect">
            <a:avLst/>
          </a:prstGeom>
          <a:noFill/>
        </p:spPr>
        <p:txBody>
          <a:bodyPr wrap="square" rtlCol="0">
            <a:spAutoFit/>
          </a:bodyPr>
          <a:lstStyle/>
          <a:p>
            <a:pPr algn="l" fontAlgn="ctr">
              <a:spcAft>
                <a:spcPts val="1500"/>
              </a:spcAft>
            </a:pPr>
            <a:r>
              <a:rPr lang="ja-JP" altLang="en-US" sz="2000" b="0" i="0" dirty="0">
                <a:effectLst/>
                <a:latin typeface="Arial" panose="020B0604020202020204" pitchFamily="34" charset="0"/>
              </a:rPr>
              <a:t>災害時は利用者も非日常の環境に置かれ、不自由、不安・不満が増大している</a:t>
            </a:r>
          </a:p>
        </p:txBody>
      </p:sp>
      <p:sp>
        <p:nvSpPr>
          <p:cNvPr id="11" name="矢印: 下 10">
            <a:extLst>
              <a:ext uri="{FF2B5EF4-FFF2-40B4-BE49-F238E27FC236}">
                <a16:creationId xmlns:a16="http://schemas.microsoft.com/office/drawing/2014/main" id="{27F5DEA5-2247-899E-2326-658A3C92D782}"/>
              </a:ext>
            </a:extLst>
          </p:cNvPr>
          <p:cNvSpPr/>
          <p:nvPr/>
        </p:nvSpPr>
        <p:spPr>
          <a:xfrm>
            <a:off x="4194110" y="3048122"/>
            <a:ext cx="755780" cy="2985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5A7758A-C6E4-244E-A33C-18F7FC95A858}"/>
              </a:ext>
            </a:extLst>
          </p:cNvPr>
          <p:cNvSpPr txBox="1"/>
          <p:nvPr/>
        </p:nvSpPr>
        <p:spPr>
          <a:xfrm>
            <a:off x="824200" y="3429000"/>
            <a:ext cx="7662252" cy="1360629"/>
          </a:xfrm>
          <a:prstGeom prst="rect">
            <a:avLst/>
          </a:prstGeom>
          <a:noFill/>
        </p:spPr>
        <p:txBody>
          <a:bodyPr wrap="square" rtlCol="0">
            <a:spAutoFit/>
          </a:bodyPr>
          <a:lstStyle/>
          <a:p>
            <a:pPr algn="l" fontAlgn="ctr">
              <a:lnSpc>
                <a:spcPts val="2200"/>
              </a:lnSpc>
              <a:spcAft>
                <a:spcPts val="1500"/>
              </a:spcAft>
            </a:pPr>
            <a:r>
              <a:rPr lang="ja-JP" altLang="en-US" sz="2800" dirty="0">
                <a:solidFill>
                  <a:srgbClr val="FF0000"/>
                </a:solidFill>
                <a:latin typeface="Arial" panose="020B0604020202020204" pitchFamily="34" charset="0"/>
              </a:rPr>
              <a:t>基本的に事業は止めることができない。</a:t>
            </a:r>
            <a:endParaRPr lang="en-US" altLang="ja-JP" sz="2800" dirty="0">
              <a:solidFill>
                <a:srgbClr val="FF0000"/>
              </a:solidFill>
              <a:latin typeface="Arial" panose="020B0604020202020204" pitchFamily="34" charset="0"/>
            </a:endParaRPr>
          </a:p>
          <a:p>
            <a:pPr algn="l" fontAlgn="ctr">
              <a:lnSpc>
                <a:spcPts val="2200"/>
              </a:lnSpc>
              <a:spcAft>
                <a:spcPts val="1500"/>
              </a:spcAft>
            </a:pPr>
            <a:r>
              <a:rPr lang="ja-JP" altLang="en-US" sz="2800" b="0" i="0" dirty="0">
                <a:solidFill>
                  <a:srgbClr val="FF0000"/>
                </a:solidFill>
                <a:effectLst/>
                <a:latin typeface="Arial" panose="020B0604020202020204" pitchFamily="34" charset="0"/>
              </a:rPr>
              <a:t>もし止まるにしても最小限度に留める。</a:t>
            </a:r>
            <a:endParaRPr lang="en-US" altLang="ja-JP" sz="2800" b="0" i="0" dirty="0">
              <a:solidFill>
                <a:srgbClr val="FF0000"/>
              </a:solidFill>
              <a:effectLst/>
              <a:latin typeface="Arial" panose="020B0604020202020204" pitchFamily="34" charset="0"/>
            </a:endParaRPr>
          </a:p>
          <a:p>
            <a:pPr algn="l" fontAlgn="ctr">
              <a:lnSpc>
                <a:spcPts val="2200"/>
              </a:lnSpc>
              <a:spcAft>
                <a:spcPts val="1500"/>
              </a:spcAft>
            </a:pPr>
            <a:r>
              <a:rPr lang="ja-JP" altLang="en-US" sz="2800" dirty="0">
                <a:solidFill>
                  <a:srgbClr val="FF0000"/>
                </a:solidFill>
                <a:latin typeface="Arial" panose="020B0604020202020204" pitchFamily="34" charset="0"/>
              </a:rPr>
              <a:t>止まった事業も早期再開する。</a:t>
            </a:r>
            <a:endParaRPr lang="en-US" altLang="ja-JP" sz="2800" b="0" i="0" dirty="0">
              <a:solidFill>
                <a:srgbClr val="FF0000"/>
              </a:solidFill>
              <a:effectLst/>
              <a:latin typeface="Arial" panose="020B0604020202020204" pitchFamily="34" charset="0"/>
            </a:endParaRPr>
          </a:p>
        </p:txBody>
      </p:sp>
      <p:sp>
        <p:nvSpPr>
          <p:cNvPr id="13" name="矢印: 下 12">
            <a:extLst>
              <a:ext uri="{FF2B5EF4-FFF2-40B4-BE49-F238E27FC236}">
                <a16:creationId xmlns:a16="http://schemas.microsoft.com/office/drawing/2014/main" id="{AE20EDA8-0D2D-8C2B-FB87-AA68A063A717}"/>
              </a:ext>
            </a:extLst>
          </p:cNvPr>
          <p:cNvSpPr/>
          <p:nvPr/>
        </p:nvSpPr>
        <p:spPr>
          <a:xfrm>
            <a:off x="4197217" y="4871928"/>
            <a:ext cx="755780" cy="2985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B44953D-BAA7-7051-1FCC-91800070F1BE}"/>
              </a:ext>
            </a:extLst>
          </p:cNvPr>
          <p:cNvSpPr txBox="1"/>
          <p:nvPr/>
        </p:nvSpPr>
        <p:spPr>
          <a:xfrm>
            <a:off x="835089" y="5248984"/>
            <a:ext cx="7654472" cy="1077218"/>
          </a:xfrm>
          <a:prstGeom prst="rect">
            <a:avLst/>
          </a:prstGeom>
          <a:noFill/>
        </p:spPr>
        <p:txBody>
          <a:bodyPr wrap="square" rtlCol="0">
            <a:spAutoFit/>
          </a:bodyPr>
          <a:lstStyle/>
          <a:p>
            <a:pPr algn="l" fontAlgn="ctr">
              <a:spcAft>
                <a:spcPts val="1500"/>
              </a:spcAft>
            </a:pPr>
            <a:r>
              <a:rPr lang="ja-JP" altLang="en-US" sz="3200" b="0" i="0" dirty="0">
                <a:solidFill>
                  <a:srgbClr val="FF0000"/>
                </a:solidFill>
                <a:effectLst/>
                <a:latin typeface="Arial" panose="020B0604020202020204" pitchFamily="34" charset="0"/>
              </a:rPr>
              <a:t>業務継続計画の作成だけでなく運用（周知・研修・訓練）が必要</a:t>
            </a:r>
            <a:endParaRPr lang="en-US" altLang="ja-JP" sz="32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422765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7122-33DD-ED93-B730-D5F74E455F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8B910AC-0817-D686-2D0A-DAF072D107F0}"/>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居宅介護支援サービス固有事項</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C144B667-FE88-B2A9-0435-04CF8DF9E886}"/>
              </a:ext>
            </a:extLst>
          </p:cNvPr>
          <p:cNvSpPr txBox="1"/>
          <p:nvPr/>
        </p:nvSpPr>
        <p:spPr>
          <a:xfrm>
            <a:off x="1446245" y="3547306"/>
            <a:ext cx="7123925" cy="2723053"/>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ポイント</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①優先的に安否確認が必要な利用者情報の把握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②複数の緊急連絡先の把握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③地域の避難所・避難方法に関する情報への留意</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④地域の関係機関との検討・調整</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⑤避難所における薬情報</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⑥利用者への個別訪問等による早期の状態把握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⑦避難先における必要なサービスの提供</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60CC2F37-727B-FD18-6769-EE6A7163C120}"/>
              </a:ext>
            </a:extLst>
          </p:cNvPr>
          <p:cNvSpPr txBox="1"/>
          <p:nvPr/>
        </p:nvSpPr>
        <p:spPr>
          <a:xfrm>
            <a:off x="804769" y="2192684"/>
            <a:ext cx="4203438" cy="1040028"/>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１　平時からの対応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災害が予想される場合の対応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災害発生時の対応</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EA0CE084-3A3F-CFC1-ECE4-2F5B44EF4A9A}"/>
              </a:ext>
            </a:extLst>
          </p:cNvPr>
          <p:cNvSpPr>
            <a:spLocks noGrp="1"/>
          </p:cNvSpPr>
          <p:nvPr>
            <p:ph type="sldNum" sz="quarter" idx="12"/>
          </p:nvPr>
        </p:nvSpPr>
        <p:spPr/>
        <p:txBody>
          <a:bodyPr/>
          <a:lstStyle/>
          <a:p>
            <a:fld id="{8E33FDC9-7170-49FC-9623-C7EF9513EABE}" type="slidenum">
              <a:rPr kumimoji="1" lang="ja-JP" altLang="en-US" smtClean="0"/>
              <a:t>14</a:t>
            </a:fld>
            <a:endParaRPr kumimoji="1" lang="ja-JP" altLang="en-US"/>
          </a:p>
        </p:txBody>
      </p:sp>
    </p:spTree>
    <p:extLst>
      <p:ext uri="{BB962C8B-B14F-4D97-AF65-F5344CB8AC3E}">
        <p14:creationId xmlns:p14="http://schemas.microsoft.com/office/powerpoint/2010/main" val="105673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0C9A6-83AA-52E7-B15B-20A63EA7EF4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32D23CB-356A-FF42-B54F-0A1AB3D27ADC}"/>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訪問サービス固有事項</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357D3850-2BF1-21EA-D9E7-FAC0EB823055}"/>
              </a:ext>
            </a:extLst>
          </p:cNvPr>
          <p:cNvSpPr txBox="1"/>
          <p:nvPr/>
        </p:nvSpPr>
        <p:spPr>
          <a:xfrm>
            <a:off x="1446245" y="4004506"/>
            <a:ext cx="7123925" cy="1720599"/>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ポイント</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①サービス提供中の被災に備え、複数の緊急連絡先の把握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②ケアマネジャーとの連携</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③避難先におけるサービスの提供（避難所や地域の関係機関の把握）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④長期間にわたるサービス休止の場合は他事業所への変更対応</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A8A23119-CF27-163E-8195-B07667FC6751}"/>
              </a:ext>
            </a:extLst>
          </p:cNvPr>
          <p:cNvSpPr txBox="1"/>
          <p:nvPr/>
        </p:nvSpPr>
        <p:spPr>
          <a:xfrm>
            <a:off x="804769" y="2192684"/>
            <a:ext cx="4203438" cy="1040028"/>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１　平時からの対応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災害が予想される場合の対応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災害発生時の対応</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AD1030E1-4DF4-B3CB-9C17-BA28328A57A0}"/>
              </a:ext>
            </a:extLst>
          </p:cNvPr>
          <p:cNvSpPr>
            <a:spLocks noGrp="1"/>
          </p:cNvSpPr>
          <p:nvPr>
            <p:ph type="sldNum" sz="quarter" idx="12"/>
          </p:nvPr>
        </p:nvSpPr>
        <p:spPr/>
        <p:txBody>
          <a:bodyPr/>
          <a:lstStyle/>
          <a:p>
            <a:fld id="{8E33FDC9-7170-49FC-9623-C7EF9513EABE}" type="slidenum">
              <a:rPr kumimoji="1" lang="ja-JP" altLang="en-US" smtClean="0"/>
              <a:t>15</a:t>
            </a:fld>
            <a:endParaRPr kumimoji="1" lang="ja-JP" altLang="en-US"/>
          </a:p>
        </p:txBody>
      </p:sp>
    </p:spTree>
    <p:extLst>
      <p:ext uri="{BB962C8B-B14F-4D97-AF65-F5344CB8AC3E}">
        <p14:creationId xmlns:p14="http://schemas.microsoft.com/office/powerpoint/2010/main" val="2656586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7B54-57D5-87B0-F455-B2D0425E2D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E429018-104C-5851-6BC8-D86C78A5EF8B}"/>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通所サービス固有事項</a:t>
            </a:r>
            <a:endParaRPr kumimoji="1" lang="ja-JP" altLang="en-US" sz="4000" dirty="0">
              <a:solidFill>
                <a:schemeClr val="accent1"/>
              </a:solidFill>
              <a:latin typeface="+mj-ea"/>
            </a:endParaRPr>
          </a:p>
        </p:txBody>
      </p:sp>
      <p:sp>
        <p:nvSpPr>
          <p:cNvPr id="3" name="テキスト ボックス 2">
            <a:extLst>
              <a:ext uri="{FF2B5EF4-FFF2-40B4-BE49-F238E27FC236}">
                <a16:creationId xmlns:a16="http://schemas.microsoft.com/office/drawing/2014/main" id="{A18CD2A1-2502-9176-6682-AD90EBA28240}"/>
              </a:ext>
            </a:extLst>
          </p:cNvPr>
          <p:cNvSpPr txBox="1"/>
          <p:nvPr/>
        </p:nvSpPr>
        <p:spPr>
          <a:xfrm>
            <a:off x="1446245" y="3569210"/>
            <a:ext cx="7123925" cy="2389629"/>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ポイント</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①サービス提供中の被災に備え、複数の緊急連絡先の把握</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②ケアマネジャーとの連携</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③地域の避難所・避難方法に関する情報への留意</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④長期間にわたるサービス休止の場合は他事業所への変更対応</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⑤利用中に被災した場合は、利用者の安否確認、家族への連絡、帰宅支援</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　事業所での宿泊、近くの避難所への移送</a:t>
            </a:r>
            <a:endParaRPr lang="en-US" altLang="ja-JP" sz="1600" dirty="0">
              <a:solidFill>
                <a:srgbClr val="0070C0"/>
              </a:solidFill>
              <a:latin typeface="Arial" panose="020B0604020202020204" pitchFamily="34" charset="0"/>
            </a:endParaRPr>
          </a:p>
        </p:txBody>
      </p:sp>
      <p:sp>
        <p:nvSpPr>
          <p:cNvPr id="5" name="テキスト ボックス 4">
            <a:extLst>
              <a:ext uri="{FF2B5EF4-FFF2-40B4-BE49-F238E27FC236}">
                <a16:creationId xmlns:a16="http://schemas.microsoft.com/office/drawing/2014/main" id="{700A7A5F-061B-8005-2082-F377DFF426DA}"/>
              </a:ext>
            </a:extLst>
          </p:cNvPr>
          <p:cNvSpPr txBox="1"/>
          <p:nvPr/>
        </p:nvSpPr>
        <p:spPr>
          <a:xfrm>
            <a:off x="804769" y="2192684"/>
            <a:ext cx="4203438" cy="1040028"/>
          </a:xfrm>
          <a:prstGeom prst="rect">
            <a:avLst/>
          </a:prstGeom>
          <a:noFill/>
        </p:spPr>
        <p:txBody>
          <a:bodyPr wrap="square" rtlCol="0">
            <a:spAutoFit/>
          </a:bodyPr>
          <a:lstStyle/>
          <a:p>
            <a:pPr algn="l" fontAlgn="ctr">
              <a:lnSpc>
                <a:spcPts val="1400"/>
              </a:lnSpc>
              <a:spcAft>
                <a:spcPts val="1500"/>
              </a:spcAft>
            </a:pPr>
            <a:r>
              <a:rPr lang="ja-JP" altLang="en-US" dirty="0">
                <a:solidFill>
                  <a:srgbClr val="001D35"/>
                </a:solidFill>
                <a:latin typeface="Arial" panose="020B0604020202020204" pitchFamily="34" charset="0"/>
              </a:rPr>
              <a:t>１　平時からの対応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災害が予想される場合の対応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災害発生時の対応</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66DE415D-93BB-9C0F-23F6-427EFEA634A1}"/>
              </a:ext>
            </a:extLst>
          </p:cNvPr>
          <p:cNvSpPr>
            <a:spLocks noGrp="1"/>
          </p:cNvSpPr>
          <p:nvPr>
            <p:ph type="sldNum" sz="quarter" idx="12"/>
          </p:nvPr>
        </p:nvSpPr>
        <p:spPr/>
        <p:txBody>
          <a:bodyPr/>
          <a:lstStyle/>
          <a:p>
            <a:fld id="{8E33FDC9-7170-49FC-9623-C7EF9513EABE}" type="slidenum">
              <a:rPr kumimoji="1" lang="ja-JP" altLang="en-US" smtClean="0"/>
              <a:t>16</a:t>
            </a:fld>
            <a:endParaRPr kumimoji="1" lang="ja-JP" altLang="en-US"/>
          </a:p>
        </p:txBody>
      </p:sp>
    </p:spTree>
    <p:extLst>
      <p:ext uri="{BB962C8B-B14F-4D97-AF65-F5344CB8AC3E}">
        <p14:creationId xmlns:p14="http://schemas.microsoft.com/office/powerpoint/2010/main" val="3571312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80D9B-CB47-43ED-1D0F-C04465ADD3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666014-7F03-C118-4592-8E7BCA8B1564}"/>
              </a:ext>
            </a:extLst>
          </p:cNvPr>
          <p:cNvSpPr>
            <a:spLocks noGrp="1"/>
          </p:cNvSpPr>
          <p:nvPr>
            <p:ph type="title"/>
          </p:nvPr>
        </p:nvSpPr>
        <p:spPr>
          <a:xfrm>
            <a:off x="835088" y="1075294"/>
            <a:ext cx="7772400" cy="1609344"/>
          </a:xfrm>
        </p:spPr>
        <p:txBody>
          <a:bodyPr>
            <a:normAutofit fontScale="90000"/>
          </a:bodyPr>
          <a:lstStyle/>
          <a:p>
            <a:pPr algn="ctr">
              <a:lnSpc>
                <a:spcPts val="5500"/>
              </a:lnSpc>
            </a:pPr>
            <a:r>
              <a:rPr kumimoji="1" lang="ja-JP" altLang="en-US" sz="3600" dirty="0">
                <a:latin typeface="+mj-ea"/>
              </a:rPr>
              <a:t>あなたの事業所の</a:t>
            </a:r>
            <a:br>
              <a:rPr kumimoji="1" lang="en-US" altLang="ja-JP" sz="3600" dirty="0">
                <a:latin typeface="+mj-ea"/>
              </a:rPr>
            </a:br>
            <a:r>
              <a:rPr kumimoji="1" lang="ja-JP" altLang="en-US" sz="6000" dirty="0">
                <a:solidFill>
                  <a:srgbClr val="FF0000"/>
                </a:solidFill>
                <a:latin typeface="+mj-ea"/>
              </a:rPr>
              <a:t>「利用者」</a:t>
            </a:r>
            <a:br>
              <a:rPr kumimoji="1" lang="en-US" altLang="ja-JP" sz="3600" dirty="0">
                <a:solidFill>
                  <a:srgbClr val="FF0000"/>
                </a:solidFill>
                <a:latin typeface="+mj-ea"/>
              </a:rPr>
            </a:br>
            <a:r>
              <a:rPr lang="ja-JP" altLang="en-US" sz="3600" dirty="0">
                <a:solidFill>
                  <a:schemeClr val="tx1"/>
                </a:solidFill>
                <a:latin typeface="+mj-ea"/>
              </a:rPr>
              <a:t>は災害が起きても大丈夫ですか？</a:t>
            </a:r>
            <a:endParaRPr kumimoji="1" lang="ja-JP" altLang="en-US" sz="3600" dirty="0">
              <a:solidFill>
                <a:schemeClr val="tx1"/>
              </a:solidFill>
              <a:latin typeface="+mj-ea"/>
            </a:endParaRPr>
          </a:p>
        </p:txBody>
      </p:sp>
      <p:sp>
        <p:nvSpPr>
          <p:cNvPr id="6" name="テキスト ボックス 5">
            <a:extLst>
              <a:ext uri="{FF2B5EF4-FFF2-40B4-BE49-F238E27FC236}">
                <a16:creationId xmlns:a16="http://schemas.microsoft.com/office/drawing/2014/main" id="{4BB4C5D6-3939-C87B-F645-7B582485D7D5}"/>
              </a:ext>
            </a:extLst>
          </p:cNvPr>
          <p:cNvSpPr txBox="1"/>
          <p:nvPr/>
        </p:nvSpPr>
        <p:spPr>
          <a:xfrm>
            <a:off x="3405674" y="3273743"/>
            <a:ext cx="4777274" cy="425758"/>
          </a:xfrm>
          <a:prstGeom prst="rect">
            <a:avLst/>
          </a:prstGeom>
          <a:noFill/>
        </p:spPr>
        <p:txBody>
          <a:bodyPr wrap="square" rtlCol="0">
            <a:spAutoFit/>
          </a:bodyPr>
          <a:lstStyle/>
          <a:p>
            <a:pPr>
              <a:lnSpc>
                <a:spcPts val="2600"/>
              </a:lnSpc>
            </a:pPr>
            <a:r>
              <a:rPr lang="ja-JP" altLang="en-US" sz="2400" dirty="0">
                <a:solidFill>
                  <a:srgbClr val="0070C0"/>
                </a:solidFill>
                <a:latin typeface="Arial" panose="020B0604020202020204" pitchFamily="34" charset="0"/>
              </a:rPr>
              <a:t>事業所は大丈夫だった！</a:t>
            </a:r>
          </a:p>
        </p:txBody>
      </p:sp>
      <p:sp>
        <p:nvSpPr>
          <p:cNvPr id="8" name="スライド番号プレースホルダー 7">
            <a:extLst>
              <a:ext uri="{FF2B5EF4-FFF2-40B4-BE49-F238E27FC236}">
                <a16:creationId xmlns:a16="http://schemas.microsoft.com/office/drawing/2014/main" id="{69702334-1494-FED4-71B7-045E05A896AC}"/>
              </a:ext>
            </a:extLst>
          </p:cNvPr>
          <p:cNvSpPr>
            <a:spLocks noGrp="1"/>
          </p:cNvSpPr>
          <p:nvPr>
            <p:ph type="sldNum" sz="quarter" idx="12"/>
          </p:nvPr>
        </p:nvSpPr>
        <p:spPr/>
        <p:txBody>
          <a:bodyPr/>
          <a:lstStyle/>
          <a:p>
            <a:fld id="{8E33FDC9-7170-49FC-9623-C7EF9513EABE}" type="slidenum">
              <a:rPr kumimoji="1" lang="ja-JP" altLang="en-US" smtClean="0"/>
              <a:t>17</a:t>
            </a:fld>
            <a:endParaRPr kumimoji="1" lang="ja-JP" altLang="en-US"/>
          </a:p>
        </p:txBody>
      </p:sp>
      <p:graphicFrame>
        <p:nvGraphicFramePr>
          <p:cNvPr id="4" name="オブジェクト 3">
            <a:extLst>
              <a:ext uri="{FF2B5EF4-FFF2-40B4-BE49-F238E27FC236}">
                <a16:creationId xmlns:a16="http://schemas.microsoft.com/office/drawing/2014/main" id="{E860DDEC-B6E9-424A-8412-474D99C509CA}"/>
              </a:ext>
            </a:extLst>
          </p:cNvPr>
          <p:cNvGraphicFramePr>
            <a:graphicFrameLocks noChangeAspect="1"/>
          </p:cNvGraphicFramePr>
          <p:nvPr>
            <p:extLst>
              <p:ext uri="{D42A27DB-BD31-4B8C-83A1-F6EECF244321}">
                <p14:modId xmlns:p14="http://schemas.microsoft.com/office/powerpoint/2010/main" val="3603939196"/>
              </p:ext>
            </p:extLst>
          </p:nvPr>
        </p:nvGraphicFramePr>
        <p:xfrm>
          <a:off x="619318" y="3560337"/>
          <a:ext cx="2370413" cy="2689830"/>
        </p:xfrm>
        <a:graphic>
          <a:graphicData uri="http://schemas.openxmlformats.org/presentationml/2006/ole">
            <mc:AlternateContent xmlns:mc="http://schemas.openxmlformats.org/markup-compatibility/2006">
              <mc:Choice xmlns:v="urn:schemas-microsoft-com:vml" Requires="v">
                <p:oleObj r:id="rId2" imgW="8201144" imgH="9304174" progId="">
                  <p:embed/>
                </p:oleObj>
              </mc:Choice>
              <mc:Fallback>
                <p:oleObj r:id="rId2" imgW="8201144" imgH="9304174" progId="">
                  <p:embed/>
                  <p:pic>
                    <p:nvPicPr>
                      <p:cNvPr id="0" name=""/>
                      <p:cNvPicPr/>
                      <p:nvPr/>
                    </p:nvPicPr>
                    <p:blipFill>
                      <a:blip r:embed="rId3"/>
                      <a:stretch>
                        <a:fillRect/>
                      </a:stretch>
                    </p:blipFill>
                    <p:spPr>
                      <a:xfrm>
                        <a:off x="619318" y="3560337"/>
                        <a:ext cx="2370413" cy="2689830"/>
                      </a:xfrm>
                      <a:prstGeom prst="rect">
                        <a:avLst/>
                      </a:prstGeom>
                    </p:spPr>
                  </p:pic>
                </p:oleObj>
              </mc:Fallback>
            </mc:AlternateContent>
          </a:graphicData>
        </a:graphic>
      </p:graphicFrame>
      <p:sp>
        <p:nvSpPr>
          <p:cNvPr id="5" name="矢印: 下 4">
            <a:extLst>
              <a:ext uri="{FF2B5EF4-FFF2-40B4-BE49-F238E27FC236}">
                <a16:creationId xmlns:a16="http://schemas.microsoft.com/office/drawing/2014/main" id="{00696C49-EBEF-2962-80B6-F4C2E9133329}"/>
              </a:ext>
            </a:extLst>
          </p:cNvPr>
          <p:cNvSpPr/>
          <p:nvPr/>
        </p:nvSpPr>
        <p:spPr>
          <a:xfrm>
            <a:off x="4851918" y="3784282"/>
            <a:ext cx="447869" cy="3890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1FBAAF-B601-9B6C-DBBC-2B6D193921C4}"/>
              </a:ext>
            </a:extLst>
          </p:cNvPr>
          <p:cNvSpPr txBox="1"/>
          <p:nvPr/>
        </p:nvSpPr>
        <p:spPr>
          <a:xfrm>
            <a:off x="3405674" y="4255223"/>
            <a:ext cx="5077672" cy="1426031"/>
          </a:xfrm>
          <a:prstGeom prst="rect">
            <a:avLst/>
          </a:prstGeom>
          <a:noFill/>
        </p:spPr>
        <p:txBody>
          <a:bodyPr wrap="square" rtlCol="0">
            <a:spAutoFit/>
          </a:bodyPr>
          <a:lstStyle/>
          <a:p>
            <a:pPr>
              <a:lnSpc>
                <a:spcPts val="2600"/>
              </a:lnSpc>
            </a:pPr>
            <a:r>
              <a:rPr lang="ja-JP" altLang="en-US" sz="2400" dirty="0">
                <a:solidFill>
                  <a:srgbClr val="0070C0"/>
                </a:solidFill>
                <a:latin typeface="Arial" panose="020B0604020202020204" pitchFamily="34" charset="0"/>
              </a:rPr>
              <a:t>利用者の自宅は被災したと思う。</a:t>
            </a:r>
            <a:endParaRPr lang="en-US" altLang="ja-JP" sz="2400" dirty="0">
              <a:solidFill>
                <a:srgbClr val="0070C0"/>
              </a:solidFill>
              <a:latin typeface="Arial" panose="020B0604020202020204" pitchFamily="34" charset="0"/>
            </a:endParaRPr>
          </a:p>
          <a:p>
            <a:pPr>
              <a:lnSpc>
                <a:spcPts val="2600"/>
              </a:lnSpc>
            </a:pPr>
            <a:r>
              <a:rPr lang="ja-JP" altLang="en-US" sz="2400" dirty="0">
                <a:solidFill>
                  <a:srgbClr val="0070C0"/>
                </a:solidFill>
                <a:latin typeface="Arial" panose="020B0604020202020204" pitchFamily="34" charset="0"/>
              </a:rPr>
              <a:t>もしかしたらすぐに避難が必要</a:t>
            </a:r>
            <a:endParaRPr lang="en-US" altLang="ja-JP" sz="2400" dirty="0">
              <a:solidFill>
                <a:srgbClr val="0070C0"/>
              </a:solidFill>
              <a:latin typeface="Arial" panose="020B0604020202020204" pitchFamily="34" charset="0"/>
            </a:endParaRPr>
          </a:p>
          <a:p>
            <a:pPr>
              <a:lnSpc>
                <a:spcPts val="2600"/>
              </a:lnSpc>
            </a:pPr>
            <a:r>
              <a:rPr lang="ja-JP" altLang="en-US" sz="2400" dirty="0">
                <a:solidFill>
                  <a:srgbClr val="0070C0"/>
                </a:solidFill>
                <a:latin typeface="Arial" panose="020B0604020202020204" pitchFamily="34" charset="0"/>
              </a:rPr>
              <a:t>だと思う。</a:t>
            </a:r>
            <a:endParaRPr lang="en-US" altLang="ja-JP" sz="2400" dirty="0">
              <a:solidFill>
                <a:srgbClr val="0070C0"/>
              </a:solidFill>
              <a:latin typeface="Arial" panose="020B0604020202020204" pitchFamily="34" charset="0"/>
            </a:endParaRPr>
          </a:p>
          <a:p>
            <a:pPr>
              <a:lnSpc>
                <a:spcPts val="2600"/>
              </a:lnSpc>
            </a:pPr>
            <a:endParaRPr lang="ja-JP" altLang="en-US" sz="2400" dirty="0">
              <a:solidFill>
                <a:srgbClr val="0070C0"/>
              </a:solidFill>
              <a:latin typeface="Arial" panose="020B0604020202020204" pitchFamily="34" charset="0"/>
            </a:endParaRPr>
          </a:p>
        </p:txBody>
      </p:sp>
      <p:sp>
        <p:nvSpPr>
          <p:cNvPr id="9" name="矢印: 下 8">
            <a:extLst>
              <a:ext uri="{FF2B5EF4-FFF2-40B4-BE49-F238E27FC236}">
                <a16:creationId xmlns:a16="http://schemas.microsoft.com/office/drawing/2014/main" id="{646EF44C-FA4D-3BFE-1943-02645A0CEA16}"/>
              </a:ext>
            </a:extLst>
          </p:cNvPr>
          <p:cNvSpPr/>
          <p:nvPr/>
        </p:nvSpPr>
        <p:spPr>
          <a:xfrm>
            <a:off x="4864353" y="5303211"/>
            <a:ext cx="447869" cy="3890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F1BEAB84-4BAB-328F-6C39-BA33C21BDA95}"/>
              </a:ext>
            </a:extLst>
          </p:cNvPr>
          <p:cNvSpPr/>
          <p:nvPr/>
        </p:nvSpPr>
        <p:spPr>
          <a:xfrm>
            <a:off x="7631750" y="3273743"/>
            <a:ext cx="1102395" cy="67226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556D375-B6A1-2805-B990-A7B1FDDC1BF7}"/>
              </a:ext>
            </a:extLst>
          </p:cNvPr>
          <p:cNvSpPr/>
          <p:nvPr/>
        </p:nvSpPr>
        <p:spPr>
          <a:xfrm>
            <a:off x="7740048" y="3934399"/>
            <a:ext cx="276606" cy="148826"/>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E030D4D-108C-0938-71BD-0F0FB55BDA81}"/>
              </a:ext>
            </a:extLst>
          </p:cNvPr>
          <p:cNvSpPr/>
          <p:nvPr/>
        </p:nvSpPr>
        <p:spPr>
          <a:xfrm>
            <a:off x="7708064" y="4096203"/>
            <a:ext cx="177960" cy="13138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9C2B468-0816-BE54-1A72-AC1047229B66}"/>
              </a:ext>
            </a:extLst>
          </p:cNvPr>
          <p:cNvSpPr txBox="1"/>
          <p:nvPr/>
        </p:nvSpPr>
        <p:spPr>
          <a:xfrm>
            <a:off x="7878351" y="3440521"/>
            <a:ext cx="646331" cy="369332"/>
          </a:xfrm>
          <a:prstGeom prst="rect">
            <a:avLst/>
          </a:prstGeom>
          <a:noFill/>
        </p:spPr>
        <p:txBody>
          <a:bodyPr wrap="none" rtlCol="0">
            <a:spAutoFit/>
          </a:bodyPr>
          <a:lstStyle/>
          <a:p>
            <a:r>
              <a:rPr kumimoji="1" lang="ja-JP" altLang="en-US" dirty="0"/>
              <a:t>心配</a:t>
            </a:r>
          </a:p>
        </p:txBody>
      </p:sp>
      <p:sp>
        <p:nvSpPr>
          <p:cNvPr id="15" name="テキスト ボックス 14">
            <a:extLst>
              <a:ext uri="{FF2B5EF4-FFF2-40B4-BE49-F238E27FC236}">
                <a16:creationId xmlns:a16="http://schemas.microsoft.com/office/drawing/2014/main" id="{E362E63E-ABC6-70EE-6999-E23841C2D5F1}"/>
              </a:ext>
            </a:extLst>
          </p:cNvPr>
          <p:cNvSpPr txBox="1"/>
          <p:nvPr/>
        </p:nvSpPr>
        <p:spPr>
          <a:xfrm>
            <a:off x="3937515" y="5847027"/>
            <a:ext cx="4117913" cy="425758"/>
          </a:xfrm>
          <a:prstGeom prst="rect">
            <a:avLst/>
          </a:prstGeom>
          <a:noFill/>
        </p:spPr>
        <p:txBody>
          <a:bodyPr wrap="square" rtlCol="0">
            <a:spAutoFit/>
          </a:bodyPr>
          <a:lstStyle/>
          <a:p>
            <a:pPr>
              <a:lnSpc>
                <a:spcPts val="2600"/>
              </a:lnSpc>
            </a:pPr>
            <a:r>
              <a:rPr lang="ja-JP" altLang="en-US" sz="2800" dirty="0">
                <a:solidFill>
                  <a:srgbClr val="FF0000"/>
                </a:solidFill>
                <a:latin typeface="Arial" panose="020B0604020202020204" pitchFamily="34" charset="0"/>
              </a:rPr>
              <a:t>個別避難計画</a:t>
            </a:r>
          </a:p>
        </p:txBody>
      </p:sp>
    </p:spTree>
    <p:extLst>
      <p:ext uri="{BB962C8B-B14F-4D97-AF65-F5344CB8AC3E}">
        <p14:creationId xmlns:p14="http://schemas.microsoft.com/office/powerpoint/2010/main" val="262355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5981-F452-3145-550D-C20AAA02349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19EC17E-7F22-717A-ECF5-E13D5A0915D0}"/>
              </a:ext>
            </a:extLst>
          </p:cNvPr>
          <p:cNvSpPr>
            <a:spLocks noGrp="1"/>
          </p:cNvSpPr>
          <p:nvPr>
            <p:ph type="title"/>
          </p:nvPr>
        </p:nvSpPr>
        <p:spPr>
          <a:xfrm>
            <a:off x="835088" y="1075294"/>
            <a:ext cx="7772400" cy="1609344"/>
          </a:xfrm>
        </p:spPr>
        <p:txBody>
          <a:bodyPr>
            <a:normAutofit/>
          </a:bodyPr>
          <a:lstStyle/>
          <a:p>
            <a:pPr algn="ctr">
              <a:lnSpc>
                <a:spcPts val="5500"/>
              </a:lnSpc>
            </a:pPr>
            <a:r>
              <a:rPr kumimoji="1" lang="ja-JP" altLang="en-US" sz="4400" dirty="0">
                <a:solidFill>
                  <a:srgbClr val="FF0000"/>
                </a:solidFill>
                <a:latin typeface="+mj-ea"/>
              </a:rPr>
              <a:t>災害時ケアマネジメント</a:t>
            </a:r>
            <a:endParaRPr kumimoji="1" lang="ja-JP" altLang="en-US" sz="3600" dirty="0">
              <a:solidFill>
                <a:schemeClr val="tx1"/>
              </a:solidFill>
              <a:latin typeface="+mj-ea"/>
            </a:endParaRPr>
          </a:p>
        </p:txBody>
      </p:sp>
      <p:sp>
        <p:nvSpPr>
          <p:cNvPr id="8" name="スライド番号プレースホルダー 7">
            <a:extLst>
              <a:ext uri="{FF2B5EF4-FFF2-40B4-BE49-F238E27FC236}">
                <a16:creationId xmlns:a16="http://schemas.microsoft.com/office/drawing/2014/main" id="{24EA766A-292F-ACEF-3016-AF3A7C51331D}"/>
              </a:ext>
            </a:extLst>
          </p:cNvPr>
          <p:cNvSpPr>
            <a:spLocks noGrp="1"/>
          </p:cNvSpPr>
          <p:nvPr>
            <p:ph type="sldNum" sz="quarter" idx="12"/>
          </p:nvPr>
        </p:nvSpPr>
        <p:spPr/>
        <p:txBody>
          <a:bodyPr/>
          <a:lstStyle/>
          <a:p>
            <a:fld id="{8E33FDC9-7170-49FC-9623-C7EF9513EABE}" type="slidenum">
              <a:rPr kumimoji="1" lang="ja-JP" altLang="en-US" smtClean="0"/>
              <a:t>18</a:t>
            </a:fld>
            <a:endParaRPr kumimoji="1" lang="ja-JP" altLang="en-US"/>
          </a:p>
        </p:txBody>
      </p:sp>
      <p:sp>
        <p:nvSpPr>
          <p:cNvPr id="3" name="四角形: 角を丸くする 2">
            <a:extLst>
              <a:ext uri="{FF2B5EF4-FFF2-40B4-BE49-F238E27FC236}">
                <a16:creationId xmlns:a16="http://schemas.microsoft.com/office/drawing/2014/main" id="{78DC6214-230F-1CB1-0BD0-1B56CA25E229}"/>
              </a:ext>
            </a:extLst>
          </p:cNvPr>
          <p:cNvSpPr/>
          <p:nvPr/>
        </p:nvSpPr>
        <p:spPr>
          <a:xfrm>
            <a:off x="727792" y="2939141"/>
            <a:ext cx="3237723" cy="20620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B651662-EAF4-4D8F-7045-9420BA4460C3}"/>
              </a:ext>
            </a:extLst>
          </p:cNvPr>
          <p:cNvSpPr txBox="1"/>
          <p:nvPr/>
        </p:nvSpPr>
        <p:spPr>
          <a:xfrm>
            <a:off x="282258" y="3431564"/>
            <a:ext cx="4110135" cy="1077218"/>
          </a:xfrm>
          <a:prstGeom prst="rect">
            <a:avLst/>
          </a:prstGeom>
          <a:noFill/>
        </p:spPr>
        <p:txBody>
          <a:bodyPr wrap="square" rtlCol="0">
            <a:spAutoFit/>
          </a:bodyPr>
          <a:lstStyle/>
          <a:p>
            <a:pPr algn="ctr"/>
            <a:r>
              <a:rPr kumimoji="1" lang="ja-JP" altLang="en-US" sz="3200" dirty="0"/>
              <a:t>業務継続計画</a:t>
            </a:r>
            <a:endParaRPr kumimoji="1" lang="en-US" altLang="ja-JP" sz="3200" dirty="0"/>
          </a:p>
          <a:p>
            <a:pPr algn="ctr"/>
            <a:r>
              <a:rPr kumimoji="1" lang="ja-JP" altLang="en-US" sz="3200" dirty="0"/>
              <a:t>（自然災害</a:t>
            </a:r>
            <a:r>
              <a:rPr kumimoji="1" lang="en-US" altLang="ja-JP" sz="3200" dirty="0">
                <a:latin typeface="+mj-ea"/>
                <a:ea typeface="+mj-ea"/>
              </a:rPr>
              <a:t>BCP</a:t>
            </a:r>
            <a:r>
              <a:rPr kumimoji="1" lang="ja-JP" altLang="en-US" sz="3200" dirty="0"/>
              <a:t>）</a:t>
            </a:r>
          </a:p>
        </p:txBody>
      </p:sp>
      <p:sp>
        <p:nvSpPr>
          <p:cNvPr id="17" name="四角形: 角を丸くする 16">
            <a:extLst>
              <a:ext uri="{FF2B5EF4-FFF2-40B4-BE49-F238E27FC236}">
                <a16:creationId xmlns:a16="http://schemas.microsoft.com/office/drawing/2014/main" id="{3D4471C2-2E4C-D351-AB5E-860742A53040}"/>
              </a:ext>
            </a:extLst>
          </p:cNvPr>
          <p:cNvSpPr/>
          <p:nvPr/>
        </p:nvSpPr>
        <p:spPr>
          <a:xfrm>
            <a:off x="5200260" y="2951577"/>
            <a:ext cx="3237723" cy="20620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DA98FD9-98C2-D47A-8AC6-AFD8D89AB918}"/>
              </a:ext>
            </a:extLst>
          </p:cNvPr>
          <p:cNvSpPr txBox="1"/>
          <p:nvPr/>
        </p:nvSpPr>
        <p:spPr>
          <a:xfrm>
            <a:off x="4773384" y="3630614"/>
            <a:ext cx="4110135" cy="584775"/>
          </a:xfrm>
          <a:prstGeom prst="rect">
            <a:avLst/>
          </a:prstGeom>
          <a:noFill/>
        </p:spPr>
        <p:txBody>
          <a:bodyPr wrap="square" rtlCol="0">
            <a:spAutoFit/>
          </a:bodyPr>
          <a:lstStyle/>
          <a:p>
            <a:pPr algn="ctr"/>
            <a:r>
              <a:rPr kumimoji="1" lang="ja-JP" altLang="en-US" sz="3200" dirty="0"/>
              <a:t>個別避難計画</a:t>
            </a:r>
          </a:p>
        </p:txBody>
      </p:sp>
      <p:sp>
        <p:nvSpPr>
          <p:cNvPr id="19" name="十字形 18">
            <a:extLst>
              <a:ext uri="{FF2B5EF4-FFF2-40B4-BE49-F238E27FC236}">
                <a16:creationId xmlns:a16="http://schemas.microsoft.com/office/drawing/2014/main" id="{88399451-7307-B6EF-4251-91BDA675CA2F}"/>
              </a:ext>
            </a:extLst>
          </p:cNvPr>
          <p:cNvSpPr/>
          <p:nvPr/>
        </p:nvSpPr>
        <p:spPr>
          <a:xfrm>
            <a:off x="4301032" y="3595119"/>
            <a:ext cx="599485" cy="599485"/>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6969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95F4AF-DBC5-B96F-F382-A16B2C35072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9BE5D2-4931-8AD7-4B72-F37FFDC93DA9}"/>
              </a:ext>
            </a:extLst>
          </p:cNvPr>
          <p:cNvSpPr>
            <a:spLocks noGrp="1"/>
          </p:cNvSpPr>
          <p:nvPr>
            <p:ph type="title"/>
          </p:nvPr>
        </p:nvSpPr>
        <p:spPr>
          <a:xfrm>
            <a:off x="723121" y="791898"/>
            <a:ext cx="7772400" cy="632203"/>
          </a:xfrm>
        </p:spPr>
        <p:txBody>
          <a:bodyPr>
            <a:normAutofit fontScale="90000"/>
          </a:bodyPr>
          <a:lstStyle/>
          <a:p>
            <a:pPr algn="ctr">
              <a:lnSpc>
                <a:spcPts val="5500"/>
              </a:lnSpc>
            </a:pPr>
            <a:r>
              <a:rPr kumimoji="1" lang="ja-JP" altLang="en-US" sz="3600" u="sng" dirty="0">
                <a:latin typeface="+mj-ea"/>
              </a:rPr>
              <a:t>机上訓練テーマ①</a:t>
            </a:r>
          </a:p>
        </p:txBody>
      </p:sp>
      <p:sp>
        <p:nvSpPr>
          <p:cNvPr id="4" name="テキスト ボックス 3">
            <a:extLst>
              <a:ext uri="{FF2B5EF4-FFF2-40B4-BE49-F238E27FC236}">
                <a16:creationId xmlns:a16="http://schemas.microsoft.com/office/drawing/2014/main" id="{B8F2E757-0DED-2A91-69AB-859CB34A1495}"/>
              </a:ext>
            </a:extLst>
          </p:cNvPr>
          <p:cNvSpPr txBox="1"/>
          <p:nvPr/>
        </p:nvSpPr>
        <p:spPr>
          <a:xfrm>
            <a:off x="1007705" y="1907958"/>
            <a:ext cx="7203233" cy="1446550"/>
          </a:xfrm>
          <a:prstGeom prst="rect">
            <a:avLst/>
          </a:prstGeom>
          <a:noFill/>
        </p:spPr>
        <p:txBody>
          <a:bodyPr wrap="square" rtlCol="0">
            <a:spAutoFit/>
          </a:bodyPr>
          <a:lstStyle/>
          <a:p>
            <a:r>
              <a:rPr kumimoji="1" lang="ja-JP" altLang="en-US" sz="4400" dirty="0"/>
              <a:t>事業所のある市町村の状況を把握しよう！</a:t>
            </a:r>
          </a:p>
        </p:txBody>
      </p:sp>
      <p:sp>
        <p:nvSpPr>
          <p:cNvPr id="5" name="テキスト ボックス 4">
            <a:extLst>
              <a:ext uri="{FF2B5EF4-FFF2-40B4-BE49-F238E27FC236}">
                <a16:creationId xmlns:a16="http://schemas.microsoft.com/office/drawing/2014/main" id="{5192FD59-377B-719E-CF0D-57E2AFD5FFC2}"/>
              </a:ext>
            </a:extLst>
          </p:cNvPr>
          <p:cNvSpPr txBox="1"/>
          <p:nvPr/>
        </p:nvSpPr>
        <p:spPr>
          <a:xfrm>
            <a:off x="4554838" y="3838365"/>
            <a:ext cx="3940683" cy="923330"/>
          </a:xfrm>
          <a:prstGeom prst="rect">
            <a:avLst/>
          </a:prstGeom>
          <a:noFill/>
        </p:spPr>
        <p:txBody>
          <a:bodyPr wrap="square" rtlCol="0">
            <a:spAutoFit/>
          </a:bodyPr>
          <a:lstStyle/>
          <a:p>
            <a:r>
              <a:rPr kumimoji="1" lang="ja-JP" altLang="en-US" dirty="0"/>
              <a:t>市町村のハザードマップを確認し、あなたの街の特徴を知るとともに、</a:t>
            </a:r>
            <a:endParaRPr kumimoji="1" lang="en-US" altLang="ja-JP" dirty="0"/>
          </a:p>
          <a:p>
            <a:r>
              <a:rPr kumimoji="1" lang="ja-JP" altLang="en-US" dirty="0"/>
              <a:t>事業所の状況を把握していきます。</a:t>
            </a:r>
          </a:p>
        </p:txBody>
      </p:sp>
      <p:sp>
        <p:nvSpPr>
          <p:cNvPr id="8" name="スライド番号プレースホルダー 7">
            <a:extLst>
              <a:ext uri="{FF2B5EF4-FFF2-40B4-BE49-F238E27FC236}">
                <a16:creationId xmlns:a16="http://schemas.microsoft.com/office/drawing/2014/main" id="{D6ED6473-59D7-AC47-19E4-C0AF6D5741D3}"/>
              </a:ext>
            </a:extLst>
          </p:cNvPr>
          <p:cNvSpPr>
            <a:spLocks noGrp="1"/>
          </p:cNvSpPr>
          <p:nvPr>
            <p:ph type="sldNum" sz="quarter" idx="12"/>
          </p:nvPr>
        </p:nvSpPr>
        <p:spPr/>
        <p:txBody>
          <a:bodyPr/>
          <a:lstStyle/>
          <a:p>
            <a:fld id="{8E33FDC9-7170-49FC-9623-C7EF9513EABE}" type="slidenum">
              <a:rPr kumimoji="1" lang="ja-JP" altLang="en-US" smtClean="0"/>
              <a:t>19</a:t>
            </a:fld>
            <a:endParaRPr kumimoji="1" lang="ja-JP" altLang="en-US"/>
          </a:p>
        </p:txBody>
      </p:sp>
      <p:graphicFrame>
        <p:nvGraphicFramePr>
          <p:cNvPr id="3" name="オブジェクト 2">
            <a:extLst>
              <a:ext uri="{FF2B5EF4-FFF2-40B4-BE49-F238E27FC236}">
                <a16:creationId xmlns:a16="http://schemas.microsoft.com/office/drawing/2014/main" id="{9BB613F2-A5FC-337A-D538-CFD12404C5A1}"/>
              </a:ext>
            </a:extLst>
          </p:cNvPr>
          <p:cNvGraphicFramePr>
            <a:graphicFrameLocks noChangeAspect="1"/>
          </p:cNvGraphicFramePr>
          <p:nvPr>
            <p:extLst>
              <p:ext uri="{D42A27DB-BD31-4B8C-83A1-F6EECF244321}">
                <p14:modId xmlns:p14="http://schemas.microsoft.com/office/powerpoint/2010/main" val="2890248921"/>
              </p:ext>
            </p:extLst>
          </p:nvPr>
        </p:nvGraphicFramePr>
        <p:xfrm>
          <a:off x="1007705" y="3708766"/>
          <a:ext cx="3373018" cy="2248459"/>
        </p:xfrm>
        <a:graphic>
          <a:graphicData uri="http://schemas.openxmlformats.org/presentationml/2006/ole">
            <mc:AlternateContent xmlns:mc="http://schemas.openxmlformats.org/markup-compatibility/2006">
              <mc:Choice xmlns:v="urn:schemas-microsoft-com:vml" Requires="v">
                <p:oleObj r:id="rId2" imgW="8127576" imgH="5418052" progId="">
                  <p:embed/>
                </p:oleObj>
              </mc:Choice>
              <mc:Fallback>
                <p:oleObj r:id="rId2" imgW="8127576" imgH="5418052" progId="">
                  <p:embed/>
                  <p:pic>
                    <p:nvPicPr>
                      <p:cNvPr id="0" name=""/>
                      <p:cNvPicPr/>
                      <p:nvPr/>
                    </p:nvPicPr>
                    <p:blipFill>
                      <a:blip r:embed="rId3"/>
                      <a:stretch>
                        <a:fillRect/>
                      </a:stretch>
                    </p:blipFill>
                    <p:spPr>
                      <a:xfrm>
                        <a:off x="1007705" y="3708766"/>
                        <a:ext cx="3373018" cy="2248459"/>
                      </a:xfrm>
                      <a:prstGeom prst="rect">
                        <a:avLst/>
                      </a:prstGeom>
                    </p:spPr>
                  </p:pic>
                </p:oleObj>
              </mc:Fallback>
            </mc:AlternateContent>
          </a:graphicData>
        </a:graphic>
      </p:graphicFrame>
    </p:spTree>
    <p:extLst>
      <p:ext uri="{BB962C8B-B14F-4D97-AF65-F5344CB8AC3E}">
        <p14:creationId xmlns:p14="http://schemas.microsoft.com/office/powerpoint/2010/main" val="217990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6B4414-7ED8-BE2E-ED08-AD1B87B59F7B}"/>
              </a:ext>
            </a:extLst>
          </p:cNvPr>
          <p:cNvSpPr>
            <a:spLocks noGrp="1"/>
          </p:cNvSpPr>
          <p:nvPr>
            <p:ph type="title"/>
          </p:nvPr>
        </p:nvSpPr>
        <p:spPr>
          <a:xfrm>
            <a:off x="797770" y="484632"/>
            <a:ext cx="7772400" cy="1609344"/>
          </a:xfrm>
        </p:spPr>
        <p:txBody>
          <a:bodyPr/>
          <a:lstStyle/>
          <a:p>
            <a:r>
              <a:rPr kumimoji="1" lang="ja-JP" altLang="en-US" dirty="0"/>
              <a:t>業務継続計画（</a:t>
            </a:r>
            <a:r>
              <a:rPr lang="ja-JP" altLang="en-US" dirty="0"/>
              <a:t>ＢＣＰ）とは</a:t>
            </a:r>
            <a:endParaRPr kumimoji="1" lang="ja-JP" altLang="en-US" dirty="0"/>
          </a:p>
        </p:txBody>
      </p:sp>
      <p:sp>
        <p:nvSpPr>
          <p:cNvPr id="4" name="テキスト ボックス 3">
            <a:extLst>
              <a:ext uri="{FF2B5EF4-FFF2-40B4-BE49-F238E27FC236}">
                <a16:creationId xmlns:a16="http://schemas.microsoft.com/office/drawing/2014/main" id="{0EDEA915-E753-B498-AF7A-E9370CFDE2CD}"/>
              </a:ext>
            </a:extLst>
          </p:cNvPr>
          <p:cNvSpPr txBox="1"/>
          <p:nvPr/>
        </p:nvSpPr>
        <p:spPr>
          <a:xfrm>
            <a:off x="821094" y="1959429"/>
            <a:ext cx="7492482" cy="2049279"/>
          </a:xfrm>
          <a:prstGeom prst="rect">
            <a:avLst/>
          </a:prstGeom>
          <a:noFill/>
        </p:spPr>
        <p:txBody>
          <a:bodyPr wrap="square" rtlCol="0">
            <a:spAutoFit/>
          </a:bodyPr>
          <a:lstStyle/>
          <a:p>
            <a:pPr algn="l" fontAlgn="ctr">
              <a:spcAft>
                <a:spcPts val="1500"/>
              </a:spcAft>
            </a:pPr>
            <a:r>
              <a:rPr lang="ja-JP" altLang="en-US" b="0" i="0" dirty="0">
                <a:solidFill>
                  <a:srgbClr val="001D35"/>
                </a:solidFill>
                <a:effectLst/>
                <a:latin typeface="Arial" panose="020B0604020202020204" pitchFamily="34" charset="0"/>
              </a:rPr>
              <a:t>介護事業所の事業継続計画（</a:t>
            </a:r>
            <a:r>
              <a:rPr lang="ja-JP" altLang="en-US" dirty="0">
                <a:solidFill>
                  <a:srgbClr val="001D35"/>
                </a:solidFill>
                <a:latin typeface="Arial" panose="020B0604020202020204" pitchFamily="34" charset="0"/>
              </a:rPr>
              <a:t>ＢＣＰ</a:t>
            </a:r>
            <a:r>
              <a:rPr lang="ja-JP" altLang="en-US" b="0" i="0" dirty="0">
                <a:solidFill>
                  <a:srgbClr val="001D35"/>
                </a:solidFill>
                <a:effectLst/>
                <a:latin typeface="Arial" panose="020B0604020202020204" pitchFamily="34" charset="0"/>
              </a:rPr>
              <a:t>）とは、自然災害や感染症などの緊急事態に備えて、介護サービスを継続または早期復旧させるための計画です。﻿</a:t>
            </a:r>
          </a:p>
          <a:p>
            <a:pPr algn="l">
              <a:spcBef>
                <a:spcPts val="750"/>
              </a:spcBef>
              <a:spcAft>
                <a:spcPts val="1500"/>
              </a:spcAft>
            </a:pPr>
            <a:r>
              <a:rPr lang="ja-JP" altLang="en-US" dirty="0">
                <a:solidFill>
                  <a:srgbClr val="001D35"/>
                </a:solidFill>
                <a:latin typeface="Arial" panose="020B0604020202020204" pitchFamily="34" charset="0"/>
              </a:rPr>
              <a:t>ＢＣＰ</a:t>
            </a:r>
            <a:r>
              <a:rPr lang="ja-JP" altLang="en-US" b="0" i="0" dirty="0">
                <a:solidFill>
                  <a:srgbClr val="001D35"/>
                </a:solidFill>
                <a:effectLst/>
                <a:latin typeface="Arial" panose="020B0604020202020204" pitchFamily="34" charset="0"/>
              </a:rPr>
              <a:t>は</a:t>
            </a:r>
            <a:r>
              <a:rPr lang="ja-JP" altLang="en-US" b="0" i="0" dirty="0">
                <a:solidFill>
                  <a:srgbClr val="001D35"/>
                </a:solidFill>
                <a:effectLst/>
                <a:latin typeface="+mj-ea"/>
                <a:ea typeface="+mj-ea"/>
              </a:rPr>
              <a:t>、</a:t>
            </a:r>
            <a:r>
              <a:rPr lang="en-US" altLang="ja-JP" b="0" i="0" dirty="0">
                <a:solidFill>
                  <a:srgbClr val="001D35"/>
                </a:solidFill>
                <a:effectLst/>
                <a:latin typeface="+mj-ea"/>
                <a:ea typeface="+mj-ea"/>
              </a:rPr>
              <a:t>2024</a:t>
            </a:r>
            <a:r>
              <a:rPr lang="ja-JP" altLang="en-US" b="0" i="0" dirty="0">
                <a:solidFill>
                  <a:srgbClr val="001D35"/>
                </a:solidFill>
                <a:effectLst/>
                <a:latin typeface="+mj-ea"/>
                <a:ea typeface="+mj-ea"/>
              </a:rPr>
              <a:t>年より</a:t>
            </a:r>
            <a:r>
              <a:rPr lang="ja-JP" altLang="en-US" b="0" i="0" dirty="0">
                <a:solidFill>
                  <a:srgbClr val="001D35"/>
                </a:solidFill>
                <a:effectLst/>
                <a:latin typeface="Arial" panose="020B0604020202020204" pitchFamily="34" charset="0"/>
              </a:rPr>
              <a:t>策定と運用が義務付けられました。介護事業者にとって、日常生活で支援が必要な利用者の安全と</a:t>
            </a:r>
            <a:r>
              <a:rPr lang="ja-JP" altLang="en-US" b="0" i="0" u="sng" dirty="0">
                <a:solidFill>
                  <a:srgbClr val="001D35"/>
                </a:solidFill>
                <a:effectLst/>
                <a:latin typeface="Arial" panose="020B0604020202020204" pitchFamily="34" charset="0"/>
              </a:rPr>
              <a:t>ケアの継続性</a:t>
            </a:r>
            <a:r>
              <a:rPr lang="ja-JP" altLang="en-US" b="0" i="0" dirty="0">
                <a:solidFill>
                  <a:srgbClr val="001D35"/>
                </a:solidFill>
                <a:effectLst/>
                <a:latin typeface="Arial" panose="020B0604020202020204" pitchFamily="34" charset="0"/>
              </a:rPr>
              <a:t>を確保することは極めて重要です。</a:t>
            </a:r>
          </a:p>
        </p:txBody>
      </p:sp>
      <p:graphicFrame>
        <p:nvGraphicFramePr>
          <p:cNvPr id="5" name="オブジェクト 4">
            <a:extLst>
              <a:ext uri="{FF2B5EF4-FFF2-40B4-BE49-F238E27FC236}">
                <a16:creationId xmlns:a16="http://schemas.microsoft.com/office/drawing/2014/main" id="{23E5B266-ED7F-E842-8CDE-0D54DC6C217A}"/>
              </a:ext>
            </a:extLst>
          </p:cNvPr>
          <p:cNvGraphicFramePr>
            <a:graphicFrameLocks noChangeAspect="1"/>
          </p:cNvGraphicFramePr>
          <p:nvPr>
            <p:extLst>
              <p:ext uri="{D42A27DB-BD31-4B8C-83A1-F6EECF244321}">
                <p14:modId xmlns:p14="http://schemas.microsoft.com/office/powerpoint/2010/main" val="2748536633"/>
              </p:ext>
            </p:extLst>
          </p:nvPr>
        </p:nvGraphicFramePr>
        <p:xfrm>
          <a:off x="1133637" y="4341576"/>
          <a:ext cx="2253375" cy="1877202"/>
        </p:xfrm>
        <a:graphic>
          <a:graphicData uri="http://schemas.openxmlformats.org/presentationml/2006/ole">
            <mc:AlternateContent xmlns:mc="http://schemas.openxmlformats.org/markup-compatibility/2006">
              <mc:Choice xmlns:v="urn:schemas-microsoft-com:vml" Requires="v">
                <p:oleObj r:id="rId2" imgW="9241513" imgH="7698221" progId="">
                  <p:embed/>
                </p:oleObj>
              </mc:Choice>
              <mc:Fallback>
                <p:oleObj r:id="rId2" imgW="9241513" imgH="7698221" progId="">
                  <p:embed/>
                  <p:pic>
                    <p:nvPicPr>
                      <p:cNvPr id="0" name=""/>
                      <p:cNvPicPr/>
                      <p:nvPr/>
                    </p:nvPicPr>
                    <p:blipFill>
                      <a:blip r:embed="rId3"/>
                      <a:stretch>
                        <a:fillRect/>
                      </a:stretch>
                    </p:blipFill>
                    <p:spPr>
                      <a:xfrm>
                        <a:off x="1133637" y="4341576"/>
                        <a:ext cx="2253375" cy="1877202"/>
                      </a:xfrm>
                      <a:prstGeom prst="rect">
                        <a:avLst/>
                      </a:prstGeom>
                    </p:spPr>
                  </p:pic>
                </p:oleObj>
              </mc:Fallback>
            </mc:AlternateContent>
          </a:graphicData>
        </a:graphic>
      </p:graphicFrame>
      <p:graphicFrame>
        <p:nvGraphicFramePr>
          <p:cNvPr id="6" name="オブジェクト 5">
            <a:extLst>
              <a:ext uri="{FF2B5EF4-FFF2-40B4-BE49-F238E27FC236}">
                <a16:creationId xmlns:a16="http://schemas.microsoft.com/office/drawing/2014/main" id="{C2B6DEF9-7F92-57AD-104E-5C60ABF566BF}"/>
              </a:ext>
            </a:extLst>
          </p:cNvPr>
          <p:cNvGraphicFramePr>
            <a:graphicFrameLocks noChangeAspect="1"/>
          </p:cNvGraphicFramePr>
          <p:nvPr>
            <p:extLst>
              <p:ext uri="{D42A27DB-BD31-4B8C-83A1-F6EECF244321}">
                <p14:modId xmlns:p14="http://schemas.microsoft.com/office/powerpoint/2010/main" val="3563015156"/>
              </p:ext>
            </p:extLst>
          </p:nvPr>
        </p:nvGraphicFramePr>
        <p:xfrm>
          <a:off x="5081880" y="4620751"/>
          <a:ext cx="2928483" cy="1725507"/>
        </p:xfrm>
        <a:graphic>
          <a:graphicData uri="http://schemas.openxmlformats.org/presentationml/2006/ole">
            <mc:AlternateContent xmlns:mc="http://schemas.openxmlformats.org/markup-compatibility/2006">
              <mc:Choice xmlns:v="urn:schemas-microsoft-com:vml" Requires="v">
                <p:oleObj r:id="rId4" imgW="8861872" imgH="5222043" progId="">
                  <p:embed/>
                </p:oleObj>
              </mc:Choice>
              <mc:Fallback>
                <p:oleObj r:id="rId4" imgW="8861872" imgH="5222043" progId="">
                  <p:embed/>
                  <p:pic>
                    <p:nvPicPr>
                      <p:cNvPr id="0" name=""/>
                      <p:cNvPicPr/>
                      <p:nvPr/>
                    </p:nvPicPr>
                    <p:blipFill>
                      <a:blip r:embed="rId5"/>
                      <a:stretch>
                        <a:fillRect/>
                      </a:stretch>
                    </p:blipFill>
                    <p:spPr>
                      <a:xfrm>
                        <a:off x="5081880" y="4620751"/>
                        <a:ext cx="2928483" cy="1725507"/>
                      </a:xfrm>
                      <a:prstGeom prst="rect">
                        <a:avLst/>
                      </a:prstGeom>
                    </p:spPr>
                  </p:pic>
                </p:oleObj>
              </mc:Fallback>
            </mc:AlternateContent>
          </a:graphicData>
        </a:graphic>
      </p:graphicFrame>
      <p:sp>
        <p:nvSpPr>
          <p:cNvPr id="7" name="テキスト ボックス 6">
            <a:extLst>
              <a:ext uri="{FF2B5EF4-FFF2-40B4-BE49-F238E27FC236}">
                <a16:creationId xmlns:a16="http://schemas.microsoft.com/office/drawing/2014/main" id="{6D9AF628-D2C8-4ADB-192B-039EA13121E5}"/>
              </a:ext>
            </a:extLst>
          </p:cNvPr>
          <p:cNvSpPr txBox="1"/>
          <p:nvPr/>
        </p:nvSpPr>
        <p:spPr>
          <a:xfrm>
            <a:off x="3107093" y="4604582"/>
            <a:ext cx="1054359" cy="369332"/>
          </a:xfrm>
          <a:prstGeom prst="rect">
            <a:avLst/>
          </a:prstGeom>
          <a:noFill/>
        </p:spPr>
        <p:txBody>
          <a:bodyPr wrap="square" rtlCol="0">
            <a:spAutoFit/>
          </a:bodyPr>
          <a:lstStyle/>
          <a:p>
            <a:pPr algn="ctr"/>
            <a:r>
              <a:rPr kumimoji="1" lang="ja-JP" altLang="en-US" dirty="0">
                <a:solidFill>
                  <a:schemeClr val="accent1"/>
                </a:solidFill>
              </a:rPr>
              <a:t>感染症</a:t>
            </a:r>
          </a:p>
        </p:txBody>
      </p:sp>
      <p:sp>
        <p:nvSpPr>
          <p:cNvPr id="8" name="テキスト ボックス 7">
            <a:extLst>
              <a:ext uri="{FF2B5EF4-FFF2-40B4-BE49-F238E27FC236}">
                <a16:creationId xmlns:a16="http://schemas.microsoft.com/office/drawing/2014/main" id="{B0B01D17-043D-6E85-D4D5-C04BD925CDF3}"/>
              </a:ext>
            </a:extLst>
          </p:cNvPr>
          <p:cNvSpPr txBox="1"/>
          <p:nvPr/>
        </p:nvSpPr>
        <p:spPr>
          <a:xfrm>
            <a:off x="6917093" y="4450749"/>
            <a:ext cx="1317205" cy="369332"/>
          </a:xfrm>
          <a:prstGeom prst="rect">
            <a:avLst/>
          </a:prstGeom>
          <a:noFill/>
        </p:spPr>
        <p:txBody>
          <a:bodyPr wrap="square" rtlCol="0">
            <a:spAutoFit/>
          </a:bodyPr>
          <a:lstStyle/>
          <a:p>
            <a:pPr algn="ctr"/>
            <a:r>
              <a:rPr kumimoji="1" lang="ja-JP" altLang="en-US" dirty="0">
                <a:solidFill>
                  <a:srgbClr val="FF0000"/>
                </a:solidFill>
              </a:rPr>
              <a:t>自然災害</a:t>
            </a:r>
          </a:p>
        </p:txBody>
      </p:sp>
      <p:sp>
        <p:nvSpPr>
          <p:cNvPr id="3" name="スライド番号プレースホルダー 2">
            <a:extLst>
              <a:ext uri="{FF2B5EF4-FFF2-40B4-BE49-F238E27FC236}">
                <a16:creationId xmlns:a16="http://schemas.microsoft.com/office/drawing/2014/main" id="{ED5DC457-7D22-E25D-F22D-DD73748D0981}"/>
              </a:ext>
            </a:extLst>
          </p:cNvPr>
          <p:cNvSpPr>
            <a:spLocks noGrp="1"/>
          </p:cNvSpPr>
          <p:nvPr>
            <p:ph type="sldNum" sz="quarter" idx="12"/>
          </p:nvPr>
        </p:nvSpPr>
        <p:spPr/>
        <p:txBody>
          <a:bodyPr/>
          <a:lstStyle/>
          <a:p>
            <a:fld id="{8E33FDC9-7170-49FC-9623-C7EF9513EABE}" type="slidenum">
              <a:rPr kumimoji="1" lang="ja-JP" altLang="en-US" smtClean="0"/>
              <a:t>2</a:t>
            </a:fld>
            <a:endParaRPr kumimoji="1" lang="ja-JP" altLang="en-US"/>
          </a:p>
        </p:txBody>
      </p:sp>
    </p:spTree>
    <p:extLst>
      <p:ext uri="{BB962C8B-B14F-4D97-AF65-F5344CB8AC3E}">
        <p14:creationId xmlns:p14="http://schemas.microsoft.com/office/powerpoint/2010/main" val="2464405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527DB2-7564-2CBB-D388-5813B6008D4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8C8892A-240A-1283-A1E6-F65DA26EF757}"/>
              </a:ext>
            </a:extLst>
          </p:cNvPr>
          <p:cNvSpPr>
            <a:spLocks noGrp="1"/>
          </p:cNvSpPr>
          <p:nvPr>
            <p:ph type="title"/>
          </p:nvPr>
        </p:nvSpPr>
        <p:spPr>
          <a:xfrm>
            <a:off x="723121" y="520210"/>
            <a:ext cx="7772400" cy="632203"/>
          </a:xfrm>
        </p:spPr>
        <p:txBody>
          <a:bodyPr>
            <a:normAutofit fontScale="90000"/>
          </a:bodyPr>
          <a:lstStyle/>
          <a:p>
            <a:pPr algn="ctr">
              <a:lnSpc>
                <a:spcPts val="5500"/>
              </a:lnSpc>
            </a:pPr>
            <a:r>
              <a:rPr kumimoji="1" lang="ja-JP" altLang="en-US" sz="3600" u="sng" dirty="0">
                <a:latin typeface="+mj-ea"/>
              </a:rPr>
              <a:t>机上訓練テーマ①</a:t>
            </a:r>
          </a:p>
        </p:txBody>
      </p:sp>
      <p:sp>
        <p:nvSpPr>
          <p:cNvPr id="4" name="テキスト ボックス 3">
            <a:extLst>
              <a:ext uri="{FF2B5EF4-FFF2-40B4-BE49-F238E27FC236}">
                <a16:creationId xmlns:a16="http://schemas.microsoft.com/office/drawing/2014/main" id="{7F1A1C7C-6810-825E-5A2F-B9B8D8E957B6}"/>
              </a:ext>
            </a:extLst>
          </p:cNvPr>
          <p:cNvSpPr txBox="1"/>
          <p:nvPr/>
        </p:nvSpPr>
        <p:spPr>
          <a:xfrm>
            <a:off x="1007705" y="1282807"/>
            <a:ext cx="7203233" cy="523220"/>
          </a:xfrm>
          <a:prstGeom prst="rect">
            <a:avLst/>
          </a:prstGeom>
          <a:noFill/>
        </p:spPr>
        <p:txBody>
          <a:bodyPr wrap="square" rtlCol="0">
            <a:spAutoFit/>
          </a:bodyPr>
          <a:lstStyle/>
          <a:p>
            <a:r>
              <a:rPr kumimoji="1" lang="ja-JP" altLang="en-US" sz="2800" dirty="0"/>
              <a:t>事業所のある市町村の状況を把握しよう！</a:t>
            </a:r>
          </a:p>
        </p:txBody>
      </p:sp>
      <p:sp>
        <p:nvSpPr>
          <p:cNvPr id="8" name="スライド番号プレースホルダー 7">
            <a:extLst>
              <a:ext uri="{FF2B5EF4-FFF2-40B4-BE49-F238E27FC236}">
                <a16:creationId xmlns:a16="http://schemas.microsoft.com/office/drawing/2014/main" id="{F8A25473-684D-6746-898A-EB52371CDCDA}"/>
              </a:ext>
            </a:extLst>
          </p:cNvPr>
          <p:cNvSpPr>
            <a:spLocks noGrp="1"/>
          </p:cNvSpPr>
          <p:nvPr>
            <p:ph type="sldNum" sz="quarter" idx="12"/>
          </p:nvPr>
        </p:nvSpPr>
        <p:spPr/>
        <p:txBody>
          <a:bodyPr/>
          <a:lstStyle/>
          <a:p>
            <a:fld id="{8E33FDC9-7170-49FC-9623-C7EF9513EABE}" type="slidenum">
              <a:rPr kumimoji="1" lang="ja-JP" altLang="en-US" smtClean="0"/>
              <a:t>20</a:t>
            </a:fld>
            <a:endParaRPr kumimoji="1" lang="ja-JP" altLang="en-US"/>
          </a:p>
        </p:txBody>
      </p:sp>
      <p:sp>
        <p:nvSpPr>
          <p:cNvPr id="6" name="テキスト ボックス 5">
            <a:extLst>
              <a:ext uri="{FF2B5EF4-FFF2-40B4-BE49-F238E27FC236}">
                <a16:creationId xmlns:a16="http://schemas.microsoft.com/office/drawing/2014/main" id="{D2736D70-DB99-36E7-2F56-4EBDC7F2430E}"/>
              </a:ext>
            </a:extLst>
          </p:cNvPr>
          <p:cNvSpPr txBox="1"/>
          <p:nvPr/>
        </p:nvSpPr>
        <p:spPr>
          <a:xfrm>
            <a:off x="858417" y="1939061"/>
            <a:ext cx="7772399" cy="4093428"/>
          </a:xfrm>
          <a:prstGeom prst="rect">
            <a:avLst/>
          </a:prstGeom>
          <a:noFill/>
        </p:spPr>
        <p:txBody>
          <a:bodyPr wrap="square" rtlCol="0">
            <a:spAutoFit/>
          </a:bodyPr>
          <a:lstStyle/>
          <a:p>
            <a:r>
              <a:rPr kumimoji="1" lang="ja-JP" altLang="en-US" sz="2000" dirty="0"/>
              <a:t>①あなたの事業所の場所はどこですか？</a:t>
            </a:r>
            <a:endParaRPr kumimoji="1" lang="en-US" altLang="ja-JP" sz="2000" dirty="0"/>
          </a:p>
          <a:p>
            <a:r>
              <a:rPr kumimoji="1" lang="ja-JP" altLang="en-US" sz="2000" dirty="0"/>
              <a:t>②事業所は安全な場所ですか？</a:t>
            </a:r>
            <a:endParaRPr kumimoji="1" lang="en-US" altLang="ja-JP" sz="2000" dirty="0"/>
          </a:p>
          <a:p>
            <a:r>
              <a:rPr kumimoji="1" lang="ja-JP" altLang="en-US" sz="2000" dirty="0"/>
              <a:t>　どのような災害が見込まれますか？</a:t>
            </a:r>
            <a:endParaRPr kumimoji="1" lang="en-US" altLang="ja-JP" sz="2000" dirty="0"/>
          </a:p>
          <a:p>
            <a:endParaRPr kumimoji="1" lang="en-US" altLang="ja-JP" sz="2000" dirty="0"/>
          </a:p>
          <a:p>
            <a:r>
              <a:rPr kumimoji="1" lang="ja-JP" altLang="en-US" sz="2000" dirty="0"/>
              <a:t>③地震が発生した場合、一番近くの避難所はどこですか？</a:t>
            </a:r>
            <a:endParaRPr kumimoji="1" lang="en-US" altLang="ja-JP" sz="2000" dirty="0"/>
          </a:p>
          <a:p>
            <a:r>
              <a:rPr kumimoji="1" lang="ja-JP" altLang="en-US" sz="2000" dirty="0"/>
              <a:t>④水害が発生した場合、一番近くの避難所はどこですか？</a:t>
            </a:r>
            <a:endParaRPr kumimoji="1" lang="en-US" altLang="ja-JP" sz="2000" dirty="0"/>
          </a:p>
          <a:p>
            <a:endParaRPr kumimoji="1" lang="en-US" altLang="ja-JP" sz="2000" dirty="0"/>
          </a:p>
          <a:p>
            <a:r>
              <a:rPr kumimoji="1" lang="ja-JP" altLang="en-US" sz="2000" dirty="0"/>
              <a:t>⑤事業所から近い病院はどこですか？</a:t>
            </a:r>
            <a:endParaRPr kumimoji="1" lang="en-US" altLang="ja-JP" sz="2000" dirty="0"/>
          </a:p>
          <a:p>
            <a:r>
              <a:rPr kumimoji="1" lang="ja-JP" altLang="en-US" sz="2000" dirty="0"/>
              <a:t>⑥事業所から近くの公衆電話の場所はどこですか？</a:t>
            </a:r>
            <a:endParaRPr kumimoji="1" lang="en-US" altLang="ja-JP" sz="2000" dirty="0"/>
          </a:p>
          <a:p>
            <a:r>
              <a:rPr kumimoji="1" lang="ja-JP" altLang="en-US" sz="2000" dirty="0"/>
              <a:t>⑦事業所から一番近い食料品の買える場所はどこですか？</a:t>
            </a:r>
            <a:endParaRPr kumimoji="1" lang="en-US" altLang="ja-JP" sz="2000" dirty="0"/>
          </a:p>
          <a:p>
            <a:r>
              <a:rPr kumimoji="1" lang="ja-JP" altLang="en-US" sz="2000" dirty="0"/>
              <a:t>　２番目はどこですか？</a:t>
            </a:r>
            <a:endParaRPr kumimoji="1" lang="en-US" altLang="ja-JP" sz="2000" dirty="0"/>
          </a:p>
          <a:p>
            <a:r>
              <a:rPr kumimoji="1" lang="ja-JP" altLang="en-US" sz="2000" dirty="0"/>
              <a:t>⑧ブルーシートが買える場所はどこですか？</a:t>
            </a:r>
            <a:endParaRPr kumimoji="1" lang="en-US" altLang="ja-JP" sz="2000" dirty="0"/>
          </a:p>
          <a:p>
            <a:r>
              <a:rPr kumimoji="1" lang="ja-JP" altLang="en-US" sz="2000" dirty="0"/>
              <a:t>⑨ラジオが買える場所はどこですか？</a:t>
            </a:r>
          </a:p>
        </p:txBody>
      </p:sp>
    </p:spTree>
    <p:extLst>
      <p:ext uri="{BB962C8B-B14F-4D97-AF65-F5344CB8AC3E}">
        <p14:creationId xmlns:p14="http://schemas.microsoft.com/office/powerpoint/2010/main" val="3651909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EEE9E37-3BF9-8771-E88A-B9701ABC3E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E41B0DB-10BC-DFC6-ED01-1F434E97C53C}"/>
              </a:ext>
            </a:extLst>
          </p:cNvPr>
          <p:cNvSpPr>
            <a:spLocks noGrp="1"/>
          </p:cNvSpPr>
          <p:nvPr>
            <p:ph type="title"/>
          </p:nvPr>
        </p:nvSpPr>
        <p:spPr>
          <a:xfrm>
            <a:off x="723121" y="791898"/>
            <a:ext cx="7772400" cy="632203"/>
          </a:xfrm>
        </p:spPr>
        <p:txBody>
          <a:bodyPr>
            <a:normAutofit fontScale="90000"/>
          </a:bodyPr>
          <a:lstStyle/>
          <a:p>
            <a:pPr algn="ctr">
              <a:lnSpc>
                <a:spcPts val="5500"/>
              </a:lnSpc>
            </a:pPr>
            <a:r>
              <a:rPr kumimoji="1" lang="ja-JP" altLang="en-US" sz="3600" u="sng" dirty="0">
                <a:latin typeface="+mj-ea"/>
              </a:rPr>
              <a:t>机上訓練テーマ②</a:t>
            </a:r>
          </a:p>
        </p:txBody>
      </p:sp>
      <p:sp>
        <p:nvSpPr>
          <p:cNvPr id="4" name="テキスト ボックス 3">
            <a:extLst>
              <a:ext uri="{FF2B5EF4-FFF2-40B4-BE49-F238E27FC236}">
                <a16:creationId xmlns:a16="http://schemas.microsoft.com/office/drawing/2014/main" id="{3C166122-A434-C957-3B07-808FA3EECED7}"/>
              </a:ext>
            </a:extLst>
          </p:cNvPr>
          <p:cNvSpPr txBox="1"/>
          <p:nvPr/>
        </p:nvSpPr>
        <p:spPr>
          <a:xfrm>
            <a:off x="1007705" y="1907958"/>
            <a:ext cx="7203233" cy="1446550"/>
          </a:xfrm>
          <a:prstGeom prst="rect">
            <a:avLst/>
          </a:prstGeom>
          <a:noFill/>
        </p:spPr>
        <p:txBody>
          <a:bodyPr wrap="square" rtlCol="0">
            <a:spAutoFit/>
          </a:bodyPr>
          <a:lstStyle/>
          <a:p>
            <a:r>
              <a:rPr kumimoji="1" lang="ja-JP" altLang="en-US" sz="4400" dirty="0"/>
              <a:t>利用者の避難について考えてみよう！</a:t>
            </a:r>
            <a:endParaRPr kumimoji="1" lang="en-US" altLang="ja-JP" sz="4400" dirty="0"/>
          </a:p>
        </p:txBody>
      </p:sp>
      <p:sp>
        <p:nvSpPr>
          <p:cNvPr id="5" name="テキスト ボックス 4">
            <a:extLst>
              <a:ext uri="{FF2B5EF4-FFF2-40B4-BE49-F238E27FC236}">
                <a16:creationId xmlns:a16="http://schemas.microsoft.com/office/drawing/2014/main" id="{1DD78781-A6DA-7789-3B83-5CB14258C69D}"/>
              </a:ext>
            </a:extLst>
          </p:cNvPr>
          <p:cNvSpPr txBox="1"/>
          <p:nvPr/>
        </p:nvSpPr>
        <p:spPr>
          <a:xfrm>
            <a:off x="4554838" y="3838365"/>
            <a:ext cx="3940683" cy="1477328"/>
          </a:xfrm>
          <a:prstGeom prst="rect">
            <a:avLst/>
          </a:prstGeom>
          <a:noFill/>
        </p:spPr>
        <p:txBody>
          <a:bodyPr wrap="square" rtlCol="0">
            <a:spAutoFit/>
          </a:bodyPr>
          <a:lstStyle/>
          <a:p>
            <a:r>
              <a:rPr kumimoji="1" lang="ja-JP" altLang="en-US" dirty="0"/>
              <a:t>突然の地震発生！</a:t>
            </a:r>
            <a:endParaRPr kumimoji="1" lang="en-US" altLang="ja-JP" dirty="0"/>
          </a:p>
          <a:p>
            <a:r>
              <a:rPr kumimoji="1" lang="ja-JP" altLang="en-US" dirty="0"/>
              <a:t>あなたの利用者の自宅は半壊。</a:t>
            </a:r>
            <a:endParaRPr kumimoji="1" lang="en-US" altLang="ja-JP" dirty="0"/>
          </a:p>
          <a:p>
            <a:endParaRPr kumimoji="1" lang="en-US" altLang="ja-JP" dirty="0"/>
          </a:p>
          <a:p>
            <a:r>
              <a:rPr kumimoji="1" lang="ja-JP" altLang="en-US" dirty="0"/>
              <a:t>近くの避難場所に避難が必要です。</a:t>
            </a:r>
            <a:endParaRPr kumimoji="1" lang="en-US" altLang="ja-JP" dirty="0"/>
          </a:p>
          <a:p>
            <a:r>
              <a:rPr kumimoji="1" lang="ja-JP" altLang="en-US" dirty="0"/>
              <a:t>無事に避難できるでしょうか？</a:t>
            </a:r>
          </a:p>
        </p:txBody>
      </p:sp>
      <p:sp>
        <p:nvSpPr>
          <p:cNvPr id="8" name="スライド番号プレースホルダー 7">
            <a:extLst>
              <a:ext uri="{FF2B5EF4-FFF2-40B4-BE49-F238E27FC236}">
                <a16:creationId xmlns:a16="http://schemas.microsoft.com/office/drawing/2014/main" id="{AC2B64B1-5CE3-2199-9C8E-97B5CB21989E}"/>
              </a:ext>
            </a:extLst>
          </p:cNvPr>
          <p:cNvSpPr>
            <a:spLocks noGrp="1"/>
          </p:cNvSpPr>
          <p:nvPr>
            <p:ph type="sldNum" sz="quarter" idx="12"/>
          </p:nvPr>
        </p:nvSpPr>
        <p:spPr/>
        <p:txBody>
          <a:bodyPr/>
          <a:lstStyle/>
          <a:p>
            <a:fld id="{8E33FDC9-7170-49FC-9623-C7EF9513EABE}" type="slidenum">
              <a:rPr kumimoji="1" lang="ja-JP" altLang="en-US" smtClean="0"/>
              <a:t>21</a:t>
            </a:fld>
            <a:endParaRPr kumimoji="1" lang="ja-JP" altLang="en-US"/>
          </a:p>
        </p:txBody>
      </p:sp>
      <p:pic>
        <p:nvPicPr>
          <p:cNvPr id="7" name="図 6">
            <a:extLst>
              <a:ext uri="{FF2B5EF4-FFF2-40B4-BE49-F238E27FC236}">
                <a16:creationId xmlns:a16="http://schemas.microsoft.com/office/drawing/2014/main" id="{10E36405-156B-2957-1331-91004A988A33}"/>
              </a:ext>
            </a:extLst>
          </p:cNvPr>
          <p:cNvPicPr>
            <a:picLocks noChangeAspect="1"/>
          </p:cNvPicPr>
          <p:nvPr/>
        </p:nvPicPr>
        <p:blipFill>
          <a:blip r:embed="rId2"/>
          <a:stretch>
            <a:fillRect/>
          </a:stretch>
        </p:blipFill>
        <p:spPr>
          <a:xfrm>
            <a:off x="886409" y="3681979"/>
            <a:ext cx="3587120" cy="2384123"/>
          </a:xfrm>
          <a:prstGeom prst="rect">
            <a:avLst/>
          </a:prstGeom>
        </p:spPr>
      </p:pic>
    </p:spTree>
    <p:extLst>
      <p:ext uri="{BB962C8B-B14F-4D97-AF65-F5344CB8AC3E}">
        <p14:creationId xmlns:p14="http://schemas.microsoft.com/office/powerpoint/2010/main" val="35694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BF17-5085-5184-A5D1-E28AEB9D06D9}"/>
            </a:ext>
          </a:extLst>
        </p:cNvPr>
        <p:cNvGrpSpPr/>
        <p:nvPr/>
      </p:nvGrpSpPr>
      <p:grpSpPr>
        <a:xfrm>
          <a:off x="0" y="0"/>
          <a:ext cx="0" cy="0"/>
          <a:chOff x="0" y="0"/>
          <a:chExt cx="0" cy="0"/>
        </a:xfrm>
      </p:grpSpPr>
      <p:sp>
        <p:nvSpPr>
          <p:cNvPr id="3" name="爆発: 14 pt 2">
            <a:extLst>
              <a:ext uri="{FF2B5EF4-FFF2-40B4-BE49-F238E27FC236}">
                <a16:creationId xmlns:a16="http://schemas.microsoft.com/office/drawing/2014/main" id="{EAF4F0B9-2272-2516-03CE-3B8E5D000D69}"/>
              </a:ext>
            </a:extLst>
          </p:cNvPr>
          <p:cNvSpPr/>
          <p:nvPr/>
        </p:nvSpPr>
        <p:spPr>
          <a:xfrm>
            <a:off x="401212" y="1920875"/>
            <a:ext cx="2579916" cy="1073020"/>
          </a:xfrm>
          <a:prstGeom prst="irregularSeal2">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6182E9F-CD9A-2CF8-288B-FA9880C9F19C}"/>
              </a:ext>
            </a:extLst>
          </p:cNvPr>
          <p:cNvSpPr>
            <a:spLocks noGrp="1"/>
          </p:cNvSpPr>
          <p:nvPr>
            <p:ph type="title"/>
          </p:nvPr>
        </p:nvSpPr>
        <p:spPr>
          <a:xfrm>
            <a:off x="723121" y="520210"/>
            <a:ext cx="7772400" cy="632203"/>
          </a:xfrm>
        </p:spPr>
        <p:txBody>
          <a:bodyPr>
            <a:normAutofit fontScale="90000"/>
          </a:bodyPr>
          <a:lstStyle/>
          <a:p>
            <a:pPr algn="ctr">
              <a:lnSpc>
                <a:spcPts val="5500"/>
              </a:lnSpc>
            </a:pPr>
            <a:r>
              <a:rPr kumimoji="1" lang="ja-JP" altLang="en-US" sz="3600" u="sng" dirty="0">
                <a:latin typeface="+mj-ea"/>
              </a:rPr>
              <a:t>机上訓練テーマ②</a:t>
            </a:r>
          </a:p>
        </p:txBody>
      </p:sp>
      <p:sp>
        <p:nvSpPr>
          <p:cNvPr id="4" name="テキスト ボックス 3">
            <a:extLst>
              <a:ext uri="{FF2B5EF4-FFF2-40B4-BE49-F238E27FC236}">
                <a16:creationId xmlns:a16="http://schemas.microsoft.com/office/drawing/2014/main" id="{E479E1C7-F407-764D-E9E4-CB79D4BD268B}"/>
              </a:ext>
            </a:extLst>
          </p:cNvPr>
          <p:cNvSpPr txBox="1"/>
          <p:nvPr/>
        </p:nvSpPr>
        <p:spPr>
          <a:xfrm>
            <a:off x="1007705" y="1282807"/>
            <a:ext cx="7203233" cy="523220"/>
          </a:xfrm>
          <a:prstGeom prst="rect">
            <a:avLst/>
          </a:prstGeom>
          <a:noFill/>
        </p:spPr>
        <p:txBody>
          <a:bodyPr wrap="square" rtlCol="0">
            <a:spAutoFit/>
          </a:bodyPr>
          <a:lstStyle/>
          <a:p>
            <a:r>
              <a:rPr kumimoji="1" lang="ja-JP" altLang="en-US" sz="2800" dirty="0"/>
              <a:t>あなたの利用者は無事避難できるか！</a:t>
            </a:r>
          </a:p>
        </p:txBody>
      </p:sp>
      <p:sp>
        <p:nvSpPr>
          <p:cNvPr id="8" name="スライド番号プレースホルダー 7">
            <a:extLst>
              <a:ext uri="{FF2B5EF4-FFF2-40B4-BE49-F238E27FC236}">
                <a16:creationId xmlns:a16="http://schemas.microsoft.com/office/drawing/2014/main" id="{34B3FB2F-151D-B2F6-C871-08C168BB4731}"/>
              </a:ext>
            </a:extLst>
          </p:cNvPr>
          <p:cNvSpPr>
            <a:spLocks noGrp="1"/>
          </p:cNvSpPr>
          <p:nvPr>
            <p:ph type="sldNum" sz="quarter" idx="12"/>
          </p:nvPr>
        </p:nvSpPr>
        <p:spPr/>
        <p:txBody>
          <a:bodyPr/>
          <a:lstStyle/>
          <a:p>
            <a:fld id="{8E33FDC9-7170-49FC-9623-C7EF9513EABE}" type="slidenum">
              <a:rPr kumimoji="1" lang="ja-JP" altLang="en-US" smtClean="0"/>
              <a:t>22</a:t>
            </a:fld>
            <a:endParaRPr kumimoji="1" lang="ja-JP" altLang="en-US"/>
          </a:p>
        </p:txBody>
      </p:sp>
      <p:sp>
        <p:nvSpPr>
          <p:cNvPr id="6" name="テキスト ボックス 5">
            <a:extLst>
              <a:ext uri="{FF2B5EF4-FFF2-40B4-BE49-F238E27FC236}">
                <a16:creationId xmlns:a16="http://schemas.microsoft.com/office/drawing/2014/main" id="{6C16907B-51E8-7B94-70A3-F234BD463D19}"/>
              </a:ext>
            </a:extLst>
          </p:cNvPr>
          <p:cNvSpPr txBox="1"/>
          <p:nvPr/>
        </p:nvSpPr>
        <p:spPr>
          <a:xfrm>
            <a:off x="858417" y="2265633"/>
            <a:ext cx="7772399" cy="4093428"/>
          </a:xfrm>
          <a:prstGeom prst="rect">
            <a:avLst/>
          </a:prstGeom>
          <a:noFill/>
        </p:spPr>
        <p:txBody>
          <a:bodyPr wrap="square" rtlCol="0">
            <a:spAutoFit/>
          </a:bodyPr>
          <a:lstStyle/>
          <a:p>
            <a:r>
              <a:rPr kumimoji="1" lang="ja-JP" altLang="en-US" sz="2000" dirty="0"/>
              <a:t>災害の発生</a:t>
            </a:r>
            <a:endParaRPr kumimoji="1" lang="en-US" altLang="ja-JP" sz="2000" dirty="0"/>
          </a:p>
          <a:p>
            <a:endParaRPr kumimoji="1" lang="en-US" altLang="ja-JP" sz="2000" dirty="0"/>
          </a:p>
          <a:p>
            <a:endParaRPr kumimoji="1" lang="en-US" altLang="ja-JP" sz="2000" dirty="0"/>
          </a:p>
          <a:p>
            <a:r>
              <a:rPr kumimoji="1" lang="en-US" altLang="ja-JP" sz="2000" dirty="0"/>
              <a:t>2025</a:t>
            </a:r>
            <a:r>
              <a:rPr kumimoji="1" lang="ja-JP" altLang="en-US" sz="2000" dirty="0"/>
              <a:t>年</a:t>
            </a:r>
            <a:r>
              <a:rPr kumimoji="1" lang="en-US" altLang="ja-JP" sz="2000" dirty="0"/>
              <a:t>1</a:t>
            </a:r>
            <a:r>
              <a:rPr kumimoji="1" lang="ja-JP" altLang="en-US" sz="2000" dirty="0"/>
              <a:t>月</a:t>
            </a:r>
            <a:r>
              <a:rPr kumimoji="1" lang="en-US" altLang="ja-JP" sz="2000" dirty="0"/>
              <a:t>10</a:t>
            </a:r>
            <a:r>
              <a:rPr kumimoji="1" lang="ja-JP" altLang="en-US" sz="2000" dirty="0"/>
              <a:t>日（金）</a:t>
            </a:r>
            <a:r>
              <a:rPr kumimoji="1" lang="en-US" altLang="ja-JP" sz="2000" dirty="0"/>
              <a:t>14</a:t>
            </a:r>
            <a:r>
              <a:rPr kumimoji="1" lang="ja-JP" altLang="en-US" sz="2000" dirty="0"/>
              <a:t>：</a:t>
            </a:r>
            <a:r>
              <a:rPr kumimoji="1" lang="en-US" altLang="ja-JP" sz="2000" dirty="0"/>
              <a:t>00</a:t>
            </a:r>
          </a:p>
          <a:p>
            <a:r>
              <a:rPr kumimoji="1" lang="ja-JP" altLang="en-US" sz="2000" dirty="0"/>
              <a:t>田川地区において震度６強の地震が発生！</a:t>
            </a:r>
            <a:endParaRPr kumimoji="1" lang="en-US" altLang="ja-JP" sz="2000" dirty="0"/>
          </a:p>
          <a:p>
            <a:endParaRPr kumimoji="1" lang="en-US" altLang="ja-JP" sz="2000" dirty="0"/>
          </a:p>
          <a:p>
            <a:r>
              <a:rPr kumimoji="1" lang="ja-JP" altLang="en-US" sz="2000" dirty="0"/>
              <a:t>固定電話は通じない。携帯電話は通じるエリアと通じないエリアがあり。</a:t>
            </a:r>
            <a:endParaRPr kumimoji="1" lang="en-US" altLang="ja-JP" sz="2000" dirty="0"/>
          </a:p>
          <a:p>
            <a:endParaRPr kumimoji="1" lang="en-US" altLang="ja-JP" sz="2000" dirty="0"/>
          </a:p>
          <a:p>
            <a:r>
              <a:rPr kumimoji="1" lang="ja-JP" altLang="en-US" sz="2000" dirty="0"/>
              <a:t>電気・水道が止まっている。</a:t>
            </a:r>
            <a:endParaRPr kumimoji="1" lang="en-US" altLang="ja-JP" sz="2000" dirty="0"/>
          </a:p>
          <a:p>
            <a:endParaRPr kumimoji="1" lang="en-US" altLang="ja-JP" sz="2000" dirty="0"/>
          </a:p>
          <a:p>
            <a:r>
              <a:rPr kumimoji="1" lang="ja-JP" altLang="en-US" sz="2000" dirty="0"/>
              <a:t>小中学校が避難所として開設、福祉避難所も開設。福祉避難所はあなたの市町村の福祉避難所だと仮定。</a:t>
            </a:r>
          </a:p>
        </p:txBody>
      </p:sp>
    </p:spTree>
    <p:extLst>
      <p:ext uri="{BB962C8B-B14F-4D97-AF65-F5344CB8AC3E}">
        <p14:creationId xmlns:p14="http://schemas.microsoft.com/office/powerpoint/2010/main" val="2603818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2490-367C-CF3A-2AB9-5961D5F1032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24B1076-9FEF-4C2B-5721-FCFE79E217C6}"/>
              </a:ext>
            </a:extLst>
          </p:cNvPr>
          <p:cNvSpPr>
            <a:spLocks noGrp="1"/>
          </p:cNvSpPr>
          <p:nvPr>
            <p:ph type="title"/>
          </p:nvPr>
        </p:nvSpPr>
        <p:spPr>
          <a:xfrm>
            <a:off x="723121" y="520210"/>
            <a:ext cx="7772400" cy="632203"/>
          </a:xfrm>
        </p:spPr>
        <p:txBody>
          <a:bodyPr>
            <a:normAutofit fontScale="90000"/>
          </a:bodyPr>
          <a:lstStyle/>
          <a:p>
            <a:pPr algn="ctr">
              <a:lnSpc>
                <a:spcPts val="5500"/>
              </a:lnSpc>
            </a:pPr>
            <a:r>
              <a:rPr kumimoji="1" lang="ja-JP" altLang="en-US" sz="3600" u="sng" dirty="0">
                <a:latin typeface="+mj-ea"/>
              </a:rPr>
              <a:t>机上訓練テーマ②</a:t>
            </a:r>
          </a:p>
        </p:txBody>
      </p:sp>
      <p:sp>
        <p:nvSpPr>
          <p:cNvPr id="4" name="テキスト ボックス 3">
            <a:extLst>
              <a:ext uri="{FF2B5EF4-FFF2-40B4-BE49-F238E27FC236}">
                <a16:creationId xmlns:a16="http://schemas.microsoft.com/office/drawing/2014/main" id="{CF082BC1-A761-42A3-8FDA-CB383536C157}"/>
              </a:ext>
            </a:extLst>
          </p:cNvPr>
          <p:cNvSpPr txBox="1"/>
          <p:nvPr/>
        </p:nvSpPr>
        <p:spPr>
          <a:xfrm>
            <a:off x="1007705" y="1282807"/>
            <a:ext cx="7203233" cy="523220"/>
          </a:xfrm>
          <a:prstGeom prst="rect">
            <a:avLst/>
          </a:prstGeom>
          <a:noFill/>
        </p:spPr>
        <p:txBody>
          <a:bodyPr wrap="square" rtlCol="0">
            <a:spAutoFit/>
          </a:bodyPr>
          <a:lstStyle/>
          <a:p>
            <a:r>
              <a:rPr kumimoji="1" lang="ja-JP" altLang="en-US" sz="2800" dirty="0"/>
              <a:t>あなたの利用者は無事避難できるか！</a:t>
            </a:r>
          </a:p>
        </p:txBody>
      </p:sp>
      <p:sp>
        <p:nvSpPr>
          <p:cNvPr id="8" name="スライド番号プレースホルダー 7">
            <a:extLst>
              <a:ext uri="{FF2B5EF4-FFF2-40B4-BE49-F238E27FC236}">
                <a16:creationId xmlns:a16="http://schemas.microsoft.com/office/drawing/2014/main" id="{ED79A5E1-5835-80E4-872E-21987E4B5DE0}"/>
              </a:ext>
            </a:extLst>
          </p:cNvPr>
          <p:cNvSpPr>
            <a:spLocks noGrp="1"/>
          </p:cNvSpPr>
          <p:nvPr>
            <p:ph type="sldNum" sz="quarter" idx="12"/>
          </p:nvPr>
        </p:nvSpPr>
        <p:spPr/>
        <p:txBody>
          <a:bodyPr/>
          <a:lstStyle/>
          <a:p>
            <a:fld id="{8E33FDC9-7170-49FC-9623-C7EF9513EABE}" type="slidenum">
              <a:rPr kumimoji="1" lang="ja-JP" altLang="en-US" smtClean="0"/>
              <a:t>23</a:t>
            </a:fld>
            <a:endParaRPr kumimoji="1" lang="ja-JP" altLang="en-US"/>
          </a:p>
        </p:txBody>
      </p:sp>
      <p:sp>
        <p:nvSpPr>
          <p:cNvPr id="6" name="テキスト ボックス 5">
            <a:extLst>
              <a:ext uri="{FF2B5EF4-FFF2-40B4-BE49-F238E27FC236}">
                <a16:creationId xmlns:a16="http://schemas.microsoft.com/office/drawing/2014/main" id="{F2C6F4FD-FF3B-A5AB-168B-FA4A9DA63D8D}"/>
              </a:ext>
            </a:extLst>
          </p:cNvPr>
          <p:cNvSpPr txBox="1"/>
          <p:nvPr/>
        </p:nvSpPr>
        <p:spPr>
          <a:xfrm>
            <a:off x="723121" y="1936421"/>
            <a:ext cx="8028993" cy="4247317"/>
          </a:xfrm>
          <a:prstGeom prst="rect">
            <a:avLst/>
          </a:prstGeom>
          <a:noFill/>
        </p:spPr>
        <p:txBody>
          <a:bodyPr wrap="square" rtlCol="0">
            <a:spAutoFit/>
          </a:bodyPr>
          <a:lstStyle/>
          <a:p>
            <a:r>
              <a:rPr kumimoji="1" lang="ja-JP" altLang="en-US" dirty="0"/>
              <a:t>利用者情報</a:t>
            </a:r>
            <a:endParaRPr kumimoji="1" lang="en-US" altLang="ja-JP" dirty="0"/>
          </a:p>
          <a:p>
            <a:endParaRPr kumimoji="1" lang="en-US" altLang="ja-JP" dirty="0"/>
          </a:p>
          <a:p>
            <a:r>
              <a:rPr kumimoji="1" lang="ja-JP" altLang="en-US" dirty="0"/>
              <a:t>山本一郎さん（</a:t>
            </a:r>
            <a:r>
              <a:rPr kumimoji="1" lang="en-US" altLang="ja-JP" dirty="0"/>
              <a:t>78</a:t>
            </a:r>
            <a:r>
              <a:rPr kumimoji="1" lang="ja-JP" altLang="en-US" dirty="0"/>
              <a:t>歳）</a:t>
            </a:r>
            <a:endParaRPr kumimoji="1" lang="en-US" altLang="ja-JP" dirty="0"/>
          </a:p>
          <a:p>
            <a:endParaRPr kumimoji="1" lang="en-US" altLang="ja-JP" dirty="0"/>
          </a:p>
          <a:p>
            <a:r>
              <a:rPr kumimoji="1" lang="ja-JP" altLang="en-US" dirty="0"/>
              <a:t>・一軒家に独居　・子供は車で１時間くらいの県内在住　・近くに姉が居住</a:t>
            </a:r>
            <a:endParaRPr kumimoji="1" lang="en-US" altLang="ja-JP" dirty="0"/>
          </a:p>
          <a:p>
            <a:r>
              <a:rPr kumimoji="1" lang="ja-JP" altLang="en-US" dirty="0"/>
              <a:t>・病歴　高血圧、糖尿病、軽度認知症</a:t>
            </a:r>
            <a:endParaRPr kumimoji="1" lang="en-US" altLang="ja-JP" dirty="0"/>
          </a:p>
          <a:p>
            <a:r>
              <a:rPr kumimoji="1" lang="ja-JP" altLang="en-US" dirty="0"/>
              <a:t>　　　　間質性肺炎のため在宅酸素利用中</a:t>
            </a:r>
            <a:endParaRPr kumimoji="1" lang="en-US" altLang="ja-JP" dirty="0"/>
          </a:p>
          <a:p>
            <a:r>
              <a:rPr kumimoji="1" lang="ja-JP" altLang="en-US" dirty="0"/>
              <a:t>・かかりつけ医　田川市立病院</a:t>
            </a:r>
            <a:endParaRPr kumimoji="1" lang="en-US" altLang="ja-JP" dirty="0"/>
          </a:p>
          <a:p>
            <a:endParaRPr kumimoji="1" lang="en-US" altLang="ja-JP" dirty="0"/>
          </a:p>
          <a:p>
            <a:r>
              <a:rPr kumimoji="1" lang="ja-JP" altLang="en-US" dirty="0"/>
              <a:t>・以前事故にあい屋内外とも車いすを利用（自操可）</a:t>
            </a:r>
            <a:endParaRPr kumimoji="1" lang="en-US" altLang="ja-JP" dirty="0"/>
          </a:p>
          <a:p>
            <a:r>
              <a:rPr kumimoji="1" lang="ja-JP" altLang="en-US" dirty="0"/>
              <a:t>・</a:t>
            </a:r>
            <a:r>
              <a:rPr kumimoji="1" lang="en-US" altLang="ja-JP" dirty="0">
                <a:latin typeface="+mn-ea"/>
              </a:rPr>
              <a:t>ADL</a:t>
            </a:r>
            <a:r>
              <a:rPr kumimoji="1" lang="ja-JP" altLang="en-US" dirty="0">
                <a:latin typeface="+mn-ea"/>
              </a:rPr>
              <a:t>、</a:t>
            </a:r>
            <a:r>
              <a:rPr kumimoji="1" lang="en-US" altLang="ja-JP" dirty="0">
                <a:latin typeface="+mn-ea"/>
              </a:rPr>
              <a:t>IADL</a:t>
            </a:r>
            <a:r>
              <a:rPr kumimoji="1" lang="ja-JP" altLang="en-US" dirty="0">
                <a:latin typeface="+mn-ea"/>
              </a:rPr>
              <a:t>はほぼ自立。金銭管理は自己管理。調理も自立。</a:t>
            </a:r>
            <a:endParaRPr kumimoji="1" lang="en-US" altLang="ja-JP" dirty="0">
              <a:latin typeface="+mn-ea"/>
            </a:endParaRPr>
          </a:p>
          <a:p>
            <a:r>
              <a:rPr kumimoji="1" lang="ja-JP" altLang="en-US" dirty="0">
                <a:latin typeface="+mn-ea"/>
              </a:rPr>
              <a:t>　掃除・買い物はヘルパーに手伝ってもらっている。</a:t>
            </a:r>
            <a:endParaRPr kumimoji="1" lang="en-US" altLang="ja-JP" dirty="0">
              <a:latin typeface="+mn-ea"/>
            </a:endParaRPr>
          </a:p>
          <a:p>
            <a:r>
              <a:rPr kumimoji="1" lang="ja-JP" altLang="en-US" dirty="0">
                <a:latin typeface="+mn-ea"/>
              </a:rPr>
              <a:t>・要介護１　訪問看護週１回、ヘルパー週３回、デイサービス週２回</a:t>
            </a:r>
            <a:endParaRPr kumimoji="1" lang="en-US" altLang="ja-JP" dirty="0">
              <a:latin typeface="+mn-ea"/>
            </a:endParaRPr>
          </a:p>
          <a:p>
            <a:endParaRPr kumimoji="1" lang="en-US" altLang="ja-JP" dirty="0"/>
          </a:p>
          <a:p>
            <a:endParaRPr kumimoji="1" lang="ja-JP" altLang="en-US" dirty="0"/>
          </a:p>
        </p:txBody>
      </p:sp>
    </p:spTree>
    <p:extLst>
      <p:ext uri="{BB962C8B-B14F-4D97-AF65-F5344CB8AC3E}">
        <p14:creationId xmlns:p14="http://schemas.microsoft.com/office/powerpoint/2010/main" val="3840374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927C-7089-F7E0-89AB-5B43043A57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A09979-709E-3CFB-1EB5-D505DC167111}"/>
              </a:ext>
            </a:extLst>
          </p:cNvPr>
          <p:cNvSpPr>
            <a:spLocks noGrp="1"/>
          </p:cNvSpPr>
          <p:nvPr>
            <p:ph type="title"/>
          </p:nvPr>
        </p:nvSpPr>
        <p:spPr>
          <a:xfrm>
            <a:off x="723121" y="520210"/>
            <a:ext cx="7772400" cy="632203"/>
          </a:xfrm>
        </p:spPr>
        <p:txBody>
          <a:bodyPr>
            <a:normAutofit fontScale="90000"/>
          </a:bodyPr>
          <a:lstStyle/>
          <a:p>
            <a:pPr algn="ctr">
              <a:lnSpc>
                <a:spcPts val="5500"/>
              </a:lnSpc>
            </a:pPr>
            <a:r>
              <a:rPr kumimoji="1" lang="ja-JP" altLang="en-US" sz="3600" u="sng" dirty="0">
                <a:latin typeface="+mj-ea"/>
              </a:rPr>
              <a:t>机上訓練テーマ②</a:t>
            </a:r>
          </a:p>
        </p:txBody>
      </p:sp>
      <p:sp>
        <p:nvSpPr>
          <p:cNvPr id="4" name="テキスト ボックス 3">
            <a:extLst>
              <a:ext uri="{FF2B5EF4-FFF2-40B4-BE49-F238E27FC236}">
                <a16:creationId xmlns:a16="http://schemas.microsoft.com/office/drawing/2014/main" id="{4C2EFF7E-4E9B-985E-021A-1A2CC271B632}"/>
              </a:ext>
            </a:extLst>
          </p:cNvPr>
          <p:cNvSpPr txBox="1"/>
          <p:nvPr/>
        </p:nvSpPr>
        <p:spPr>
          <a:xfrm>
            <a:off x="1007705" y="1282807"/>
            <a:ext cx="7203233" cy="523220"/>
          </a:xfrm>
          <a:prstGeom prst="rect">
            <a:avLst/>
          </a:prstGeom>
          <a:noFill/>
        </p:spPr>
        <p:txBody>
          <a:bodyPr wrap="square" rtlCol="0">
            <a:spAutoFit/>
          </a:bodyPr>
          <a:lstStyle/>
          <a:p>
            <a:r>
              <a:rPr kumimoji="1" lang="ja-JP" altLang="en-US" sz="2800" dirty="0"/>
              <a:t>あなたの利用者は無事避難できるか！</a:t>
            </a:r>
          </a:p>
        </p:txBody>
      </p:sp>
      <p:sp>
        <p:nvSpPr>
          <p:cNvPr id="8" name="スライド番号プレースホルダー 7">
            <a:extLst>
              <a:ext uri="{FF2B5EF4-FFF2-40B4-BE49-F238E27FC236}">
                <a16:creationId xmlns:a16="http://schemas.microsoft.com/office/drawing/2014/main" id="{6D320080-E44C-20E9-E44B-B1E92F4F673E}"/>
              </a:ext>
            </a:extLst>
          </p:cNvPr>
          <p:cNvSpPr>
            <a:spLocks noGrp="1"/>
          </p:cNvSpPr>
          <p:nvPr>
            <p:ph type="sldNum" sz="quarter" idx="12"/>
          </p:nvPr>
        </p:nvSpPr>
        <p:spPr/>
        <p:txBody>
          <a:bodyPr/>
          <a:lstStyle/>
          <a:p>
            <a:fld id="{8E33FDC9-7170-49FC-9623-C7EF9513EABE}" type="slidenum">
              <a:rPr kumimoji="1" lang="ja-JP" altLang="en-US" smtClean="0"/>
              <a:t>24</a:t>
            </a:fld>
            <a:endParaRPr kumimoji="1" lang="ja-JP" altLang="en-US"/>
          </a:p>
        </p:txBody>
      </p:sp>
      <p:sp>
        <p:nvSpPr>
          <p:cNvPr id="6" name="テキスト ボックス 5">
            <a:extLst>
              <a:ext uri="{FF2B5EF4-FFF2-40B4-BE49-F238E27FC236}">
                <a16:creationId xmlns:a16="http://schemas.microsoft.com/office/drawing/2014/main" id="{38E00BDD-5F08-905B-BE38-22FB8154338E}"/>
              </a:ext>
            </a:extLst>
          </p:cNvPr>
          <p:cNvSpPr txBox="1"/>
          <p:nvPr/>
        </p:nvSpPr>
        <p:spPr>
          <a:xfrm>
            <a:off x="858417" y="1939061"/>
            <a:ext cx="7772399" cy="2554545"/>
          </a:xfrm>
          <a:prstGeom prst="rect">
            <a:avLst/>
          </a:prstGeom>
          <a:noFill/>
        </p:spPr>
        <p:txBody>
          <a:bodyPr wrap="square" rtlCol="0">
            <a:spAutoFit/>
          </a:bodyPr>
          <a:lstStyle/>
          <a:p>
            <a:r>
              <a:rPr kumimoji="1" lang="ja-JP" altLang="en-US" sz="2000" dirty="0"/>
              <a:t>山本一郎さんの自宅から</a:t>
            </a:r>
            <a:r>
              <a:rPr kumimoji="1" lang="en-US" altLang="ja-JP" sz="2000" dirty="0"/>
              <a:t>200</a:t>
            </a:r>
            <a:r>
              <a:rPr kumimoji="1" lang="ja-JP" altLang="en-US" sz="2000" dirty="0"/>
              <a:t>ｍ離れた福祉避難所に避難します。</a:t>
            </a:r>
            <a:endParaRPr kumimoji="1" lang="en-US" altLang="ja-JP" sz="2000" dirty="0"/>
          </a:p>
          <a:p>
            <a:endParaRPr kumimoji="1" lang="en-US" altLang="ja-JP" sz="2000" dirty="0"/>
          </a:p>
          <a:p>
            <a:r>
              <a:rPr kumimoji="1" lang="ja-JP" altLang="en-US" sz="2000" dirty="0"/>
              <a:t>①だれが避難所まで連れていきますか？</a:t>
            </a:r>
            <a:endParaRPr kumimoji="1" lang="en-US" altLang="ja-JP" sz="2000" dirty="0"/>
          </a:p>
          <a:p>
            <a:r>
              <a:rPr kumimoji="1" lang="ja-JP" altLang="en-US" sz="2000" dirty="0"/>
              <a:t>　可能性がある人を挙げてください。</a:t>
            </a:r>
            <a:endParaRPr kumimoji="1" lang="en-US" altLang="ja-JP" sz="2000" dirty="0"/>
          </a:p>
          <a:p>
            <a:r>
              <a:rPr kumimoji="1" lang="ja-JP" altLang="en-US" sz="2000" dirty="0"/>
              <a:t>②何を持っていきますか？</a:t>
            </a:r>
            <a:endParaRPr kumimoji="1" lang="en-US" altLang="ja-JP" sz="2000" dirty="0"/>
          </a:p>
          <a:p>
            <a:r>
              <a:rPr kumimoji="1" lang="ja-JP" altLang="en-US" sz="2000" dirty="0"/>
              <a:t>③避難所までどうやって行きますか？</a:t>
            </a:r>
            <a:endParaRPr kumimoji="1" lang="en-US" altLang="ja-JP" sz="2000" dirty="0"/>
          </a:p>
          <a:p>
            <a:endParaRPr kumimoji="1" lang="en-US" altLang="ja-JP" sz="2000" dirty="0"/>
          </a:p>
          <a:p>
            <a:r>
              <a:rPr kumimoji="1" lang="ja-JP" altLang="en-US" sz="2000" dirty="0"/>
              <a:t>④避難所での生活で困りそうなことは何ですか？</a:t>
            </a:r>
            <a:endParaRPr kumimoji="1" lang="en-US" altLang="ja-JP" sz="2000" dirty="0"/>
          </a:p>
        </p:txBody>
      </p:sp>
    </p:spTree>
    <p:extLst>
      <p:ext uri="{BB962C8B-B14F-4D97-AF65-F5344CB8AC3E}">
        <p14:creationId xmlns:p14="http://schemas.microsoft.com/office/powerpoint/2010/main" val="288310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E2DA7-E93D-16AD-211F-87305B19C95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1099D7E-01B7-F64C-4458-A04C76579190}"/>
              </a:ext>
            </a:extLst>
          </p:cNvPr>
          <p:cNvSpPr>
            <a:spLocks noGrp="1"/>
          </p:cNvSpPr>
          <p:nvPr>
            <p:ph type="title"/>
          </p:nvPr>
        </p:nvSpPr>
        <p:spPr>
          <a:xfrm>
            <a:off x="723121" y="520210"/>
            <a:ext cx="7772400" cy="632203"/>
          </a:xfrm>
        </p:spPr>
        <p:txBody>
          <a:bodyPr>
            <a:normAutofit fontScale="90000"/>
          </a:bodyPr>
          <a:lstStyle/>
          <a:p>
            <a:pPr algn="ctr">
              <a:lnSpc>
                <a:spcPts val="5500"/>
              </a:lnSpc>
            </a:pPr>
            <a:r>
              <a:rPr kumimoji="1" lang="ja-JP" altLang="en-US" sz="3600" u="sng" dirty="0">
                <a:latin typeface="+mj-ea"/>
              </a:rPr>
              <a:t>机上訓練テーマ②</a:t>
            </a:r>
          </a:p>
        </p:txBody>
      </p:sp>
      <p:sp>
        <p:nvSpPr>
          <p:cNvPr id="4" name="テキスト ボックス 3">
            <a:extLst>
              <a:ext uri="{FF2B5EF4-FFF2-40B4-BE49-F238E27FC236}">
                <a16:creationId xmlns:a16="http://schemas.microsoft.com/office/drawing/2014/main" id="{169336A8-183A-D2A2-162C-011D050E40C0}"/>
              </a:ext>
            </a:extLst>
          </p:cNvPr>
          <p:cNvSpPr txBox="1"/>
          <p:nvPr/>
        </p:nvSpPr>
        <p:spPr>
          <a:xfrm>
            <a:off x="1007705" y="1282807"/>
            <a:ext cx="7203233" cy="523220"/>
          </a:xfrm>
          <a:prstGeom prst="rect">
            <a:avLst/>
          </a:prstGeom>
          <a:noFill/>
        </p:spPr>
        <p:txBody>
          <a:bodyPr wrap="square" rtlCol="0">
            <a:spAutoFit/>
          </a:bodyPr>
          <a:lstStyle/>
          <a:p>
            <a:r>
              <a:rPr kumimoji="1" lang="ja-JP" altLang="en-US" sz="2800" dirty="0"/>
              <a:t>あなたの利用者は無事避難できるか！</a:t>
            </a:r>
          </a:p>
        </p:txBody>
      </p:sp>
      <p:sp>
        <p:nvSpPr>
          <p:cNvPr id="8" name="スライド番号プレースホルダー 7">
            <a:extLst>
              <a:ext uri="{FF2B5EF4-FFF2-40B4-BE49-F238E27FC236}">
                <a16:creationId xmlns:a16="http://schemas.microsoft.com/office/drawing/2014/main" id="{FBBCA1E1-9606-F440-63F7-985F8ABCFB02}"/>
              </a:ext>
            </a:extLst>
          </p:cNvPr>
          <p:cNvSpPr>
            <a:spLocks noGrp="1"/>
          </p:cNvSpPr>
          <p:nvPr>
            <p:ph type="sldNum" sz="quarter" idx="12"/>
          </p:nvPr>
        </p:nvSpPr>
        <p:spPr/>
        <p:txBody>
          <a:bodyPr/>
          <a:lstStyle/>
          <a:p>
            <a:fld id="{8E33FDC9-7170-49FC-9623-C7EF9513EABE}" type="slidenum">
              <a:rPr kumimoji="1" lang="ja-JP" altLang="en-US" smtClean="0"/>
              <a:t>25</a:t>
            </a:fld>
            <a:endParaRPr kumimoji="1" lang="ja-JP" altLang="en-US"/>
          </a:p>
        </p:txBody>
      </p:sp>
      <p:sp>
        <p:nvSpPr>
          <p:cNvPr id="6" name="テキスト ボックス 5">
            <a:extLst>
              <a:ext uri="{FF2B5EF4-FFF2-40B4-BE49-F238E27FC236}">
                <a16:creationId xmlns:a16="http://schemas.microsoft.com/office/drawing/2014/main" id="{CB772AC2-A7B7-83F2-2BA8-B40642786409}"/>
              </a:ext>
            </a:extLst>
          </p:cNvPr>
          <p:cNvSpPr txBox="1"/>
          <p:nvPr/>
        </p:nvSpPr>
        <p:spPr>
          <a:xfrm>
            <a:off x="858417" y="1939061"/>
            <a:ext cx="7772399" cy="2554545"/>
          </a:xfrm>
          <a:prstGeom prst="rect">
            <a:avLst/>
          </a:prstGeom>
          <a:noFill/>
        </p:spPr>
        <p:txBody>
          <a:bodyPr wrap="square" rtlCol="0">
            <a:spAutoFit/>
          </a:bodyPr>
          <a:lstStyle/>
          <a:p>
            <a:r>
              <a:rPr kumimoji="1" lang="ja-JP" altLang="en-US" sz="2000" dirty="0"/>
              <a:t>山本一郎さんの自宅から</a:t>
            </a:r>
            <a:r>
              <a:rPr kumimoji="1" lang="en-US" altLang="ja-JP" sz="2000" dirty="0"/>
              <a:t>200</a:t>
            </a:r>
            <a:r>
              <a:rPr kumimoji="1" lang="ja-JP" altLang="en-US" sz="2000" dirty="0"/>
              <a:t>ｍ離れた福祉避難所に避難します。</a:t>
            </a:r>
            <a:endParaRPr kumimoji="1" lang="en-US" altLang="ja-JP" sz="2000" dirty="0"/>
          </a:p>
          <a:p>
            <a:endParaRPr kumimoji="1" lang="en-US" altLang="ja-JP" sz="2000" dirty="0"/>
          </a:p>
          <a:p>
            <a:r>
              <a:rPr kumimoji="1" lang="ja-JP" altLang="en-US" sz="2000" dirty="0"/>
              <a:t>①だれが避難所まで連れていきますか？</a:t>
            </a:r>
            <a:endParaRPr kumimoji="1" lang="en-US" altLang="ja-JP" sz="2000" dirty="0"/>
          </a:p>
          <a:p>
            <a:r>
              <a:rPr kumimoji="1" lang="ja-JP" altLang="en-US" sz="2000" dirty="0"/>
              <a:t>　可能性がある人を挙げてください。</a:t>
            </a:r>
            <a:endParaRPr kumimoji="1" lang="en-US" altLang="ja-JP" sz="2000" dirty="0"/>
          </a:p>
          <a:p>
            <a:r>
              <a:rPr kumimoji="1" lang="ja-JP" altLang="en-US" sz="2000" dirty="0"/>
              <a:t>②何を持っていきますか？</a:t>
            </a:r>
            <a:endParaRPr kumimoji="1" lang="en-US" altLang="ja-JP" sz="2000" dirty="0"/>
          </a:p>
          <a:p>
            <a:r>
              <a:rPr kumimoji="1" lang="ja-JP" altLang="en-US" sz="2000" dirty="0"/>
              <a:t>③避難所までどうやって行きますか？</a:t>
            </a:r>
            <a:endParaRPr kumimoji="1" lang="en-US" altLang="ja-JP" sz="2000" dirty="0"/>
          </a:p>
          <a:p>
            <a:endParaRPr kumimoji="1" lang="en-US" altLang="ja-JP" sz="2000" dirty="0"/>
          </a:p>
          <a:p>
            <a:r>
              <a:rPr kumimoji="1" lang="ja-JP" altLang="en-US" sz="2000" dirty="0"/>
              <a:t>④避難所での生活で困りそうなことは何ですか？</a:t>
            </a:r>
            <a:endParaRPr kumimoji="1" lang="en-US" altLang="ja-JP" sz="2000" dirty="0"/>
          </a:p>
        </p:txBody>
      </p:sp>
      <p:sp>
        <p:nvSpPr>
          <p:cNvPr id="3" name="矢印: 下 2">
            <a:extLst>
              <a:ext uri="{FF2B5EF4-FFF2-40B4-BE49-F238E27FC236}">
                <a16:creationId xmlns:a16="http://schemas.microsoft.com/office/drawing/2014/main" id="{385319CA-FBB0-4465-629D-A05998F642A8}"/>
              </a:ext>
            </a:extLst>
          </p:cNvPr>
          <p:cNvSpPr/>
          <p:nvPr/>
        </p:nvSpPr>
        <p:spPr>
          <a:xfrm>
            <a:off x="4194110" y="4757034"/>
            <a:ext cx="755780" cy="523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B985968-B9C8-487D-2C70-B644A6889DF6}"/>
              </a:ext>
            </a:extLst>
          </p:cNvPr>
          <p:cNvSpPr txBox="1"/>
          <p:nvPr/>
        </p:nvSpPr>
        <p:spPr>
          <a:xfrm>
            <a:off x="1404257" y="5564899"/>
            <a:ext cx="6335485" cy="707886"/>
          </a:xfrm>
          <a:prstGeom prst="rect">
            <a:avLst/>
          </a:prstGeom>
          <a:noFill/>
        </p:spPr>
        <p:txBody>
          <a:bodyPr wrap="square" rtlCol="0">
            <a:spAutoFit/>
          </a:bodyPr>
          <a:lstStyle/>
          <a:p>
            <a:r>
              <a:rPr kumimoji="1" lang="ja-JP" altLang="en-US" dirty="0"/>
              <a:t>これを決めていくことが　</a:t>
            </a:r>
            <a:r>
              <a:rPr kumimoji="1" lang="ja-JP" altLang="en-US" sz="4000" dirty="0">
                <a:solidFill>
                  <a:srgbClr val="FF0000"/>
                </a:solidFill>
              </a:rPr>
              <a:t>個別避難計画</a:t>
            </a:r>
          </a:p>
        </p:txBody>
      </p:sp>
    </p:spTree>
    <p:extLst>
      <p:ext uri="{BB962C8B-B14F-4D97-AF65-F5344CB8AC3E}">
        <p14:creationId xmlns:p14="http://schemas.microsoft.com/office/powerpoint/2010/main" val="441748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F32BC2-B9F6-6035-9A5D-3D42BF70D703}"/>
              </a:ext>
            </a:extLst>
          </p:cNvPr>
          <p:cNvSpPr>
            <a:spLocks noGrp="1"/>
          </p:cNvSpPr>
          <p:nvPr>
            <p:ph idx="1"/>
          </p:nvPr>
        </p:nvSpPr>
        <p:spPr>
          <a:xfrm>
            <a:off x="517842" y="559831"/>
            <a:ext cx="8140959" cy="5906277"/>
          </a:xfrm>
        </p:spPr>
        <p:txBody>
          <a:bodyPr>
            <a:normAutofit/>
          </a:bodyPr>
          <a:lstStyle/>
          <a:p>
            <a:pPr marL="0" indent="0">
              <a:buNone/>
            </a:pPr>
            <a:r>
              <a:rPr kumimoji="1" lang="ja-JP" altLang="en-US" dirty="0">
                <a:solidFill>
                  <a:srgbClr val="FF0000"/>
                </a:solidFill>
              </a:rPr>
              <a:t>業務継続計画（自然災害ＢＣＰ）</a:t>
            </a:r>
            <a:endParaRPr kumimoji="1" lang="en-US" altLang="ja-JP" dirty="0">
              <a:solidFill>
                <a:srgbClr val="FF0000"/>
              </a:solidFill>
            </a:endParaRPr>
          </a:p>
          <a:p>
            <a:pPr marL="504000" indent="-504000">
              <a:lnSpc>
                <a:spcPts val="2400"/>
              </a:lnSpc>
              <a:buNone/>
            </a:pPr>
            <a:r>
              <a:rPr lang="ja-JP" altLang="en-US" dirty="0"/>
              <a:t>　○</a:t>
            </a:r>
            <a:r>
              <a:rPr lang="ja-JP" altLang="en-US" u="sng" dirty="0">
                <a:solidFill>
                  <a:srgbClr val="0070C0"/>
                </a:solidFill>
              </a:rPr>
              <a:t>業務継続計画の策定</a:t>
            </a:r>
            <a:endParaRPr lang="en-US" altLang="ja-JP" u="sng" dirty="0">
              <a:solidFill>
                <a:srgbClr val="0070C0"/>
              </a:solidFill>
            </a:endParaRPr>
          </a:p>
          <a:p>
            <a:pPr marL="504000" indent="-504000">
              <a:lnSpc>
                <a:spcPts val="2400"/>
              </a:lnSpc>
              <a:buNone/>
            </a:pPr>
            <a:r>
              <a:rPr kumimoji="1" lang="ja-JP" altLang="en-US" dirty="0"/>
              <a:t>　○計画に従い介護支援専門員その他の従業員に対して、必要な　　</a:t>
            </a:r>
            <a:r>
              <a:rPr kumimoji="1" lang="ja-JP" altLang="en-US" u="sng" dirty="0">
                <a:solidFill>
                  <a:srgbClr val="0070C0"/>
                </a:solidFill>
              </a:rPr>
              <a:t>研修</a:t>
            </a:r>
            <a:r>
              <a:rPr kumimoji="1" lang="ja-JP" altLang="en-US" dirty="0"/>
              <a:t>及び</a:t>
            </a:r>
            <a:r>
              <a:rPr kumimoji="1" lang="ja-JP" altLang="en-US" u="sng" dirty="0">
                <a:solidFill>
                  <a:srgbClr val="0070C0"/>
                </a:solidFill>
              </a:rPr>
              <a:t>訓練（シミュレーション）</a:t>
            </a:r>
            <a:r>
              <a:rPr kumimoji="1" lang="ja-JP" altLang="en-US" dirty="0"/>
              <a:t>を実施</a:t>
            </a:r>
            <a:endParaRPr kumimoji="1" lang="en-US" altLang="ja-JP" dirty="0"/>
          </a:p>
          <a:p>
            <a:pPr marL="504000" indent="-504000">
              <a:lnSpc>
                <a:spcPts val="2400"/>
              </a:lnSpc>
              <a:spcBef>
                <a:spcPts val="300"/>
              </a:spcBef>
              <a:buNone/>
            </a:pPr>
            <a:r>
              <a:rPr lang="ja-JP" altLang="en-US" sz="1600" dirty="0"/>
              <a:t>　　→それぞれ年１回以上開催。新規採用時には別に研修を実施することが望ましい。</a:t>
            </a:r>
            <a:endParaRPr lang="en-US" altLang="ja-JP" sz="1600" dirty="0"/>
          </a:p>
          <a:p>
            <a:pPr marL="504000" indent="-504000">
              <a:lnSpc>
                <a:spcPts val="2400"/>
              </a:lnSpc>
              <a:spcBef>
                <a:spcPts val="300"/>
              </a:spcBef>
              <a:buNone/>
            </a:pPr>
            <a:r>
              <a:rPr lang="ja-JP" altLang="en-US" sz="1600" dirty="0"/>
              <a:t>　　→他のサービス事業所との連携等により行うことも差し支えない。</a:t>
            </a:r>
            <a:endParaRPr lang="en-US" altLang="ja-JP" sz="1600" dirty="0"/>
          </a:p>
          <a:p>
            <a:pPr marL="504000" indent="-504000">
              <a:lnSpc>
                <a:spcPts val="2400"/>
              </a:lnSpc>
              <a:spcBef>
                <a:spcPts val="300"/>
              </a:spcBef>
              <a:buNone/>
            </a:pPr>
            <a:r>
              <a:rPr kumimoji="1" lang="ja-JP" altLang="en-US" sz="1600" dirty="0"/>
              <a:t>　　→研修及び訓練の実施にあたっては、全ての従業員が参加できるようにすることが望ましい。</a:t>
            </a:r>
            <a:endParaRPr kumimoji="1" lang="en-US" altLang="ja-JP" sz="1600" dirty="0"/>
          </a:p>
          <a:p>
            <a:pPr marL="504000" indent="-504000">
              <a:lnSpc>
                <a:spcPts val="2400"/>
              </a:lnSpc>
              <a:spcBef>
                <a:spcPts val="300"/>
              </a:spcBef>
              <a:buNone/>
            </a:pPr>
            <a:endParaRPr lang="en-US" altLang="ja-JP" sz="1600" dirty="0"/>
          </a:p>
          <a:p>
            <a:pPr marL="0" indent="0">
              <a:buNone/>
            </a:pPr>
            <a:r>
              <a:rPr lang="ja-JP" altLang="en-US" dirty="0">
                <a:solidFill>
                  <a:srgbClr val="FF0000"/>
                </a:solidFill>
              </a:rPr>
              <a:t>非常災害対策</a:t>
            </a:r>
            <a:endParaRPr lang="en-US" altLang="ja-JP" dirty="0">
              <a:solidFill>
                <a:srgbClr val="FF0000"/>
              </a:solidFill>
            </a:endParaRPr>
          </a:p>
          <a:p>
            <a:pPr marL="504000" indent="-504000">
              <a:lnSpc>
                <a:spcPts val="2400"/>
              </a:lnSpc>
              <a:buNone/>
            </a:pPr>
            <a:r>
              <a:rPr lang="ja-JP" altLang="en-US" sz="1600" dirty="0"/>
              <a:t>　</a:t>
            </a:r>
            <a:r>
              <a:rPr lang="ja-JP" altLang="en-US" dirty="0"/>
              <a:t>○</a:t>
            </a:r>
            <a:r>
              <a:rPr lang="ja-JP" altLang="en-US" u="sng" dirty="0">
                <a:solidFill>
                  <a:srgbClr val="0070C0"/>
                </a:solidFill>
              </a:rPr>
              <a:t>非常災害対策計画の策定</a:t>
            </a:r>
            <a:endParaRPr lang="en-US" altLang="ja-JP" u="sng" dirty="0">
              <a:solidFill>
                <a:srgbClr val="0070C0"/>
              </a:solidFill>
            </a:endParaRPr>
          </a:p>
          <a:p>
            <a:pPr marL="504000" indent="-504000">
              <a:lnSpc>
                <a:spcPts val="2400"/>
              </a:lnSpc>
              <a:buNone/>
            </a:pPr>
            <a:r>
              <a:rPr kumimoji="1" lang="ja-JP" altLang="en-US" sz="1600" dirty="0"/>
              <a:t>　</a:t>
            </a:r>
            <a:r>
              <a:rPr lang="ja-JP" altLang="en-US" dirty="0"/>
              <a:t>○定期的に</a:t>
            </a:r>
            <a:r>
              <a:rPr lang="ja-JP" altLang="en-US" u="sng" dirty="0">
                <a:solidFill>
                  <a:srgbClr val="0070C0"/>
                </a:solidFill>
              </a:rPr>
              <a:t>避難、救出その他必要な訓練</a:t>
            </a:r>
            <a:r>
              <a:rPr lang="ja-JP" altLang="en-US" dirty="0"/>
              <a:t>の実施</a:t>
            </a:r>
            <a:endParaRPr lang="en-US" altLang="ja-JP" dirty="0"/>
          </a:p>
          <a:p>
            <a:pPr marL="504000" indent="-504000">
              <a:lnSpc>
                <a:spcPts val="2400"/>
              </a:lnSpc>
              <a:spcBef>
                <a:spcPts val="300"/>
              </a:spcBef>
              <a:buNone/>
            </a:pPr>
            <a:r>
              <a:rPr lang="ja-JP" altLang="en-US" sz="1600" dirty="0"/>
              <a:t>　　→業務継続計画の訓練については非常災害対策に係る訓練と一体的に</a:t>
            </a:r>
            <a:endParaRPr lang="en-US" altLang="ja-JP" sz="1600" dirty="0"/>
          </a:p>
          <a:p>
            <a:pPr marL="504000" indent="-504000">
              <a:lnSpc>
                <a:spcPts val="2400"/>
              </a:lnSpc>
              <a:spcBef>
                <a:spcPts val="300"/>
              </a:spcBef>
              <a:buNone/>
            </a:pPr>
            <a:r>
              <a:rPr lang="ja-JP" altLang="en-US" sz="1600" dirty="0"/>
              <a:t>　　　実施することも差し支えない。</a:t>
            </a:r>
            <a:endParaRPr lang="en-US" altLang="ja-JP" sz="1600" dirty="0"/>
          </a:p>
          <a:p>
            <a:pPr marL="504000" indent="-504000">
              <a:lnSpc>
                <a:spcPts val="2400"/>
              </a:lnSpc>
              <a:buNone/>
            </a:pPr>
            <a:endParaRPr lang="en-US" altLang="ja-JP" dirty="0">
              <a:solidFill>
                <a:srgbClr val="0070C0"/>
              </a:solidFill>
            </a:endParaRPr>
          </a:p>
        </p:txBody>
      </p:sp>
      <p:sp>
        <p:nvSpPr>
          <p:cNvPr id="2" name="スライド番号プレースホルダー 1">
            <a:extLst>
              <a:ext uri="{FF2B5EF4-FFF2-40B4-BE49-F238E27FC236}">
                <a16:creationId xmlns:a16="http://schemas.microsoft.com/office/drawing/2014/main" id="{095A04B9-BE84-12A4-FB49-31C63BEF482B}"/>
              </a:ext>
            </a:extLst>
          </p:cNvPr>
          <p:cNvSpPr>
            <a:spLocks noGrp="1"/>
          </p:cNvSpPr>
          <p:nvPr>
            <p:ph type="sldNum" sz="quarter" idx="12"/>
          </p:nvPr>
        </p:nvSpPr>
        <p:spPr/>
        <p:txBody>
          <a:bodyPr/>
          <a:lstStyle/>
          <a:p>
            <a:fld id="{8E33FDC9-7170-49FC-9623-C7EF9513EABE}" type="slidenum">
              <a:rPr kumimoji="1" lang="ja-JP" altLang="en-US" smtClean="0"/>
              <a:t>3</a:t>
            </a:fld>
            <a:endParaRPr kumimoji="1" lang="ja-JP" altLang="en-US"/>
          </a:p>
        </p:txBody>
      </p:sp>
      <p:pic>
        <p:nvPicPr>
          <p:cNvPr id="1026" name="Picture 2">
            <a:extLst>
              <a:ext uri="{FF2B5EF4-FFF2-40B4-BE49-F238E27FC236}">
                <a16:creationId xmlns:a16="http://schemas.microsoft.com/office/drawing/2014/main" id="{8FA488A1-0006-4E41-18DD-70474BCA4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024" y="3429000"/>
            <a:ext cx="1852134" cy="1440034"/>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角を丸めた四角形 4">
            <a:extLst>
              <a:ext uri="{FF2B5EF4-FFF2-40B4-BE49-F238E27FC236}">
                <a16:creationId xmlns:a16="http://schemas.microsoft.com/office/drawing/2014/main" id="{C0583E58-2C71-E73B-2370-A7581BDE5010}"/>
              </a:ext>
            </a:extLst>
          </p:cNvPr>
          <p:cNvSpPr/>
          <p:nvPr/>
        </p:nvSpPr>
        <p:spPr>
          <a:xfrm>
            <a:off x="4693750" y="3849692"/>
            <a:ext cx="1632857" cy="811763"/>
          </a:xfrm>
          <a:prstGeom prst="wedgeRoundRectCallout">
            <a:avLst>
              <a:gd name="adj1" fmla="val -83119"/>
              <a:gd name="adj2" fmla="val 41811"/>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入所・通所サービス</a:t>
            </a:r>
          </a:p>
        </p:txBody>
      </p:sp>
    </p:spTree>
    <p:extLst>
      <p:ext uri="{BB962C8B-B14F-4D97-AF65-F5344CB8AC3E}">
        <p14:creationId xmlns:p14="http://schemas.microsoft.com/office/powerpoint/2010/main" val="37046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4F79-BCD7-B182-8402-BD6EB57AD3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181F3E-87C5-39EF-C2A9-A6A660458546}"/>
              </a:ext>
            </a:extLst>
          </p:cNvPr>
          <p:cNvSpPr>
            <a:spLocks noGrp="1"/>
          </p:cNvSpPr>
          <p:nvPr>
            <p:ph type="title"/>
          </p:nvPr>
        </p:nvSpPr>
        <p:spPr>
          <a:xfrm>
            <a:off x="797770" y="484632"/>
            <a:ext cx="7772400" cy="1609344"/>
          </a:xfrm>
        </p:spPr>
        <p:txBody>
          <a:bodyPr/>
          <a:lstStyle/>
          <a:p>
            <a:r>
              <a:rPr kumimoji="1" lang="ja-JP" altLang="en-US" dirty="0"/>
              <a:t>自然</a:t>
            </a:r>
            <a:r>
              <a:rPr lang="ja-JP" altLang="en-US" dirty="0"/>
              <a:t>災害</a:t>
            </a:r>
            <a:r>
              <a:rPr lang="en-US" altLang="ja-JP" dirty="0">
                <a:latin typeface="+mj-ea"/>
              </a:rPr>
              <a:t>BCP</a:t>
            </a:r>
            <a:r>
              <a:rPr lang="ja-JP" altLang="en-US" dirty="0"/>
              <a:t>の目的</a:t>
            </a:r>
            <a:r>
              <a:rPr kumimoji="1" lang="ja-JP" altLang="en-US" dirty="0"/>
              <a:t>は？</a:t>
            </a:r>
          </a:p>
        </p:txBody>
      </p:sp>
      <p:sp>
        <p:nvSpPr>
          <p:cNvPr id="4" name="テキスト ボックス 3">
            <a:extLst>
              <a:ext uri="{FF2B5EF4-FFF2-40B4-BE49-F238E27FC236}">
                <a16:creationId xmlns:a16="http://schemas.microsoft.com/office/drawing/2014/main" id="{21290CBC-1CCA-870C-314C-D489FD0A3050}"/>
              </a:ext>
            </a:extLst>
          </p:cNvPr>
          <p:cNvSpPr txBox="1"/>
          <p:nvPr/>
        </p:nvSpPr>
        <p:spPr>
          <a:xfrm>
            <a:off x="821094" y="1959429"/>
            <a:ext cx="7492482" cy="1627369"/>
          </a:xfrm>
          <a:prstGeom prst="rect">
            <a:avLst/>
          </a:prstGeom>
          <a:noFill/>
        </p:spPr>
        <p:txBody>
          <a:bodyPr wrap="square" rtlCol="0">
            <a:spAutoFit/>
          </a:bodyPr>
          <a:lstStyle/>
          <a:p>
            <a:pPr algn="l" fontAlgn="ctr">
              <a:lnSpc>
                <a:spcPts val="1800"/>
              </a:lnSpc>
              <a:spcAft>
                <a:spcPts val="1500"/>
              </a:spcAft>
            </a:pPr>
            <a:r>
              <a:rPr lang="ja-JP" altLang="en-US" sz="2400" b="0" i="0" dirty="0">
                <a:solidFill>
                  <a:srgbClr val="001D35"/>
                </a:solidFill>
                <a:effectLst/>
                <a:latin typeface="Arial" panose="020B0604020202020204" pitchFamily="34" charset="0"/>
              </a:rPr>
              <a:t>サービスの継続</a:t>
            </a:r>
            <a:endParaRPr lang="en-US" altLang="ja-JP" sz="2400" b="0" i="0" dirty="0">
              <a:solidFill>
                <a:srgbClr val="001D35"/>
              </a:solidFill>
              <a:effectLst/>
              <a:latin typeface="Arial" panose="020B0604020202020204" pitchFamily="34" charset="0"/>
            </a:endParaRPr>
          </a:p>
          <a:p>
            <a:pPr algn="l" fontAlgn="ctr">
              <a:lnSpc>
                <a:spcPts val="1800"/>
              </a:lnSpc>
              <a:spcAft>
                <a:spcPts val="1500"/>
              </a:spcAft>
            </a:pPr>
            <a:r>
              <a:rPr lang="ja-JP" altLang="en-US" sz="2400" dirty="0">
                <a:solidFill>
                  <a:srgbClr val="001D35"/>
                </a:solidFill>
                <a:latin typeface="Arial" panose="020B0604020202020204" pitchFamily="34" charset="0"/>
              </a:rPr>
              <a:t>利用者の安全確保</a:t>
            </a:r>
            <a:endParaRPr lang="en-US" altLang="ja-JP" sz="2400" dirty="0">
              <a:solidFill>
                <a:srgbClr val="001D35"/>
              </a:solidFill>
              <a:latin typeface="Arial" panose="020B0604020202020204" pitchFamily="34" charset="0"/>
            </a:endParaRPr>
          </a:p>
          <a:p>
            <a:pPr algn="l" fontAlgn="ctr">
              <a:lnSpc>
                <a:spcPts val="1800"/>
              </a:lnSpc>
              <a:spcAft>
                <a:spcPts val="1500"/>
              </a:spcAft>
            </a:pPr>
            <a:r>
              <a:rPr lang="ja-JP" altLang="en-US" sz="2400" b="0" i="0" dirty="0">
                <a:solidFill>
                  <a:srgbClr val="001D35"/>
                </a:solidFill>
                <a:effectLst/>
                <a:latin typeface="Arial" panose="020B0604020202020204" pitchFamily="34" charset="0"/>
              </a:rPr>
              <a:t>職員の安全確保</a:t>
            </a:r>
            <a:endParaRPr lang="en-US" altLang="ja-JP" sz="2400" b="0" i="0" dirty="0">
              <a:solidFill>
                <a:srgbClr val="001D35"/>
              </a:solidFill>
              <a:effectLst/>
              <a:latin typeface="Arial" panose="020B0604020202020204" pitchFamily="34" charset="0"/>
            </a:endParaRPr>
          </a:p>
          <a:p>
            <a:pPr algn="l" fontAlgn="ctr">
              <a:lnSpc>
                <a:spcPts val="1800"/>
              </a:lnSpc>
              <a:spcAft>
                <a:spcPts val="1500"/>
              </a:spcAft>
            </a:pPr>
            <a:r>
              <a:rPr lang="ja-JP" altLang="en-US" sz="2400" dirty="0">
                <a:solidFill>
                  <a:srgbClr val="001D35"/>
                </a:solidFill>
                <a:latin typeface="Arial" panose="020B0604020202020204" pitchFamily="34" charset="0"/>
              </a:rPr>
              <a:t>地域への貢献</a:t>
            </a:r>
            <a:endParaRPr lang="ja-JP" altLang="en-US" sz="2400" b="0" i="0" dirty="0">
              <a:solidFill>
                <a:srgbClr val="001D35"/>
              </a:solidFill>
              <a:effectLst/>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7453F8CA-B8A8-4083-F108-8A6D72101DE9}"/>
              </a:ext>
            </a:extLst>
          </p:cNvPr>
          <p:cNvSpPr>
            <a:spLocks noGrp="1"/>
          </p:cNvSpPr>
          <p:nvPr>
            <p:ph type="sldNum" sz="quarter" idx="12"/>
          </p:nvPr>
        </p:nvSpPr>
        <p:spPr/>
        <p:txBody>
          <a:bodyPr/>
          <a:lstStyle/>
          <a:p>
            <a:fld id="{8E33FDC9-7170-49FC-9623-C7EF9513EABE}" type="slidenum">
              <a:rPr kumimoji="1" lang="ja-JP" altLang="en-US" smtClean="0"/>
              <a:t>4</a:t>
            </a:fld>
            <a:endParaRPr kumimoji="1" lang="ja-JP" altLang="en-US"/>
          </a:p>
        </p:txBody>
      </p:sp>
      <p:sp>
        <p:nvSpPr>
          <p:cNvPr id="9" name="テキスト ボックス 8">
            <a:extLst>
              <a:ext uri="{FF2B5EF4-FFF2-40B4-BE49-F238E27FC236}">
                <a16:creationId xmlns:a16="http://schemas.microsoft.com/office/drawing/2014/main" id="{C49763F7-4AAC-BE49-3616-59FE8520ABEE}"/>
              </a:ext>
            </a:extLst>
          </p:cNvPr>
          <p:cNvSpPr txBox="1"/>
          <p:nvPr/>
        </p:nvSpPr>
        <p:spPr>
          <a:xfrm>
            <a:off x="1558213" y="3818882"/>
            <a:ext cx="6755363" cy="2387448"/>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①事業所はいかなる状況になってもサービスを継続することが必要になります。優先する業務を選定し、どのような方法で業務を継続するか考えておきます。②利用者のなかには災害で被害を受ける人が出てきます。発災時の利用者の状況の把握、発災後の生活の継続を考えておく必要があります。③災害発生時は出勤できなくなる職員もいるでしょうし、出勤した職員の負担・ストレスも大きくなります。発災時の職員の安否確認、発災後のの職員の勤務について考える必要があります。</a:t>
            </a:r>
          </a:p>
        </p:txBody>
      </p:sp>
    </p:spTree>
    <p:extLst>
      <p:ext uri="{BB962C8B-B14F-4D97-AF65-F5344CB8AC3E}">
        <p14:creationId xmlns:p14="http://schemas.microsoft.com/office/powerpoint/2010/main" val="296279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BD6B-53FB-C919-1C57-21B6804D24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E3B56E5-C884-9968-2D6E-42D9D51004CA}"/>
              </a:ext>
            </a:extLst>
          </p:cNvPr>
          <p:cNvSpPr>
            <a:spLocks noGrp="1"/>
          </p:cNvSpPr>
          <p:nvPr>
            <p:ph type="title"/>
          </p:nvPr>
        </p:nvSpPr>
        <p:spPr>
          <a:xfrm>
            <a:off x="797770" y="484632"/>
            <a:ext cx="7772400" cy="1609344"/>
          </a:xfrm>
        </p:spPr>
        <p:txBody>
          <a:bodyPr>
            <a:normAutofit/>
          </a:bodyPr>
          <a:lstStyle/>
          <a:p>
            <a:r>
              <a:rPr kumimoji="1" lang="ja-JP" altLang="en-US" sz="3600" dirty="0"/>
              <a:t>業務継続計画（自然災害</a:t>
            </a:r>
            <a:r>
              <a:rPr lang="ja-JP" altLang="en-US" sz="3600" dirty="0"/>
              <a:t>ＢＣＰ）の５つの項目</a:t>
            </a:r>
            <a:endParaRPr kumimoji="1" lang="ja-JP" altLang="en-US" sz="3600" dirty="0"/>
          </a:p>
        </p:txBody>
      </p:sp>
      <p:sp>
        <p:nvSpPr>
          <p:cNvPr id="4" name="テキスト ボックス 3">
            <a:extLst>
              <a:ext uri="{FF2B5EF4-FFF2-40B4-BE49-F238E27FC236}">
                <a16:creationId xmlns:a16="http://schemas.microsoft.com/office/drawing/2014/main" id="{62553261-5A89-FDB6-143D-C7CA1F89233B}"/>
              </a:ext>
            </a:extLst>
          </p:cNvPr>
          <p:cNvSpPr txBox="1"/>
          <p:nvPr/>
        </p:nvSpPr>
        <p:spPr>
          <a:xfrm>
            <a:off x="821094" y="2004667"/>
            <a:ext cx="7492482" cy="2246769"/>
          </a:xfrm>
          <a:prstGeom prst="rect">
            <a:avLst/>
          </a:prstGeom>
          <a:noFill/>
        </p:spPr>
        <p:txBody>
          <a:bodyPr wrap="square" rtlCol="0">
            <a:spAutoFit/>
          </a:bodyPr>
          <a:lstStyle/>
          <a:p>
            <a:pPr algn="l" fontAlgn="ctr">
              <a:spcAft>
                <a:spcPts val="1500"/>
              </a:spcAft>
            </a:pPr>
            <a:r>
              <a:rPr lang="ja-JP" altLang="en-US" b="0" i="0" dirty="0">
                <a:solidFill>
                  <a:srgbClr val="001D35"/>
                </a:solidFill>
                <a:effectLst/>
                <a:latin typeface="Arial" panose="020B0604020202020204" pitchFamily="34" charset="0"/>
              </a:rPr>
              <a:t>１．総論</a:t>
            </a:r>
            <a:endParaRPr lang="en-US" altLang="ja-JP" b="0" i="0" dirty="0">
              <a:solidFill>
                <a:srgbClr val="001D35"/>
              </a:solidFill>
              <a:effectLst/>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２．平常時の対応</a:t>
            </a:r>
            <a:endParaRPr lang="en-US" altLang="ja-JP" dirty="0">
              <a:solidFill>
                <a:srgbClr val="001D35"/>
              </a:solidFill>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３．緊急時の対応</a:t>
            </a:r>
            <a:endParaRPr lang="en-US" altLang="ja-JP" dirty="0">
              <a:solidFill>
                <a:srgbClr val="001D35"/>
              </a:solidFill>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４．他施設との連携</a:t>
            </a:r>
            <a:endParaRPr lang="en-US" altLang="ja-JP" dirty="0">
              <a:solidFill>
                <a:srgbClr val="001D35"/>
              </a:solidFill>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５．地域との連携</a:t>
            </a:r>
            <a:endParaRPr lang="ja-JP" altLang="en-US" b="0" i="0" dirty="0">
              <a:solidFill>
                <a:srgbClr val="001D35"/>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02CC8D17-0886-9B19-2C20-33EC2E290EFE}"/>
              </a:ext>
            </a:extLst>
          </p:cNvPr>
          <p:cNvSpPr txBox="1"/>
          <p:nvPr/>
        </p:nvSpPr>
        <p:spPr>
          <a:xfrm>
            <a:off x="1558213" y="4693299"/>
            <a:ext cx="6755363" cy="1059329"/>
          </a:xfrm>
          <a:prstGeom prst="rect">
            <a:avLst/>
          </a:prstGeom>
          <a:noFill/>
        </p:spPr>
        <p:txBody>
          <a:bodyPr wrap="square" rtlCol="0">
            <a:spAutoFit/>
          </a:bodyPr>
          <a:lstStyle/>
          <a:p>
            <a:pPr>
              <a:lnSpc>
                <a:spcPts val="2600"/>
              </a:lnSpc>
            </a:pPr>
            <a:r>
              <a:rPr lang="ja-JP" altLang="en-US" dirty="0">
                <a:solidFill>
                  <a:srgbClr val="0070C0"/>
                </a:solidFill>
                <a:latin typeface="Arial" panose="020B0604020202020204" pitchFamily="34" charset="0"/>
              </a:rPr>
              <a:t>自然災害</a:t>
            </a:r>
            <a:r>
              <a:rPr lang="en-US" altLang="ja-JP" dirty="0">
                <a:solidFill>
                  <a:srgbClr val="0070C0"/>
                </a:solidFill>
                <a:latin typeface="Arial" panose="020B0604020202020204" pitchFamily="34" charset="0"/>
              </a:rPr>
              <a:t>BCP</a:t>
            </a:r>
            <a:r>
              <a:rPr lang="ja-JP" altLang="en-US" dirty="0">
                <a:solidFill>
                  <a:srgbClr val="0070C0"/>
                </a:solidFill>
                <a:latin typeface="Arial" panose="020B0604020202020204" pitchFamily="34" charset="0"/>
              </a:rPr>
              <a:t>は、災害が</a:t>
            </a:r>
            <a:r>
              <a:rPr lang="ja-JP" altLang="en-US" u="sng" dirty="0">
                <a:solidFill>
                  <a:srgbClr val="0070C0"/>
                </a:solidFill>
                <a:latin typeface="Arial" panose="020B0604020202020204" pitchFamily="34" charset="0"/>
              </a:rPr>
              <a:t>起こる前の平常時の対応</a:t>
            </a:r>
            <a:r>
              <a:rPr lang="ja-JP" altLang="en-US" dirty="0">
                <a:solidFill>
                  <a:srgbClr val="0070C0"/>
                </a:solidFill>
                <a:latin typeface="Arial" panose="020B0604020202020204" pitchFamily="34" charset="0"/>
              </a:rPr>
              <a:t>がとても重要になってきます。また災害の種類、地震・水害・台風・豪雪等によってもその対応は異なってきます。</a:t>
            </a:r>
          </a:p>
        </p:txBody>
      </p:sp>
      <p:sp>
        <p:nvSpPr>
          <p:cNvPr id="10" name="スライド番号プレースホルダー 9">
            <a:extLst>
              <a:ext uri="{FF2B5EF4-FFF2-40B4-BE49-F238E27FC236}">
                <a16:creationId xmlns:a16="http://schemas.microsoft.com/office/drawing/2014/main" id="{9E9E947A-FB6A-7D67-4900-2F00728A7C52}"/>
              </a:ext>
            </a:extLst>
          </p:cNvPr>
          <p:cNvSpPr>
            <a:spLocks noGrp="1"/>
          </p:cNvSpPr>
          <p:nvPr>
            <p:ph type="sldNum" sz="quarter" idx="12"/>
          </p:nvPr>
        </p:nvSpPr>
        <p:spPr/>
        <p:txBody>
          <a:bodyPr/>
          <a:lstStyle/>
          <a:p>
            <a:fld id="{8E33FDC9-7170-49FC-9623-C7EF9513EABE}" type="slidenum">
              <a:rPr kumimoji="1" lang="ja-JP" altLang="en-US" smtClean="0"/>
              <a:t>5</a:t>
            </a:fld>
            <a:endParaRPr kumimoji="1" lang="ja-JP" altLang="en-US"/>
          </a:p>
        </p:txBody>
      </p:sp>
      <p:graphicFrame>
        <p:nvGraphicFramePr>
          <p:cNvPr id="5" name="オブジェクト 4">
            <a:extLst>
              <a:ext uri="{FF2B5EF4-FFF2-40B4-BE49-F238E27FC236}">
                <a16:creationId xmlns:a16="http://schemas.microsoft.com/office/drawing/2014/main" id="{8B99D8F8-F1DC-DCB2-7B83-30B528889CE4}"/>
              </a:ext>
            </a:extLst>
          </p:cNvPr>
          <p:cNvGraphicFramePr>
            <a:graphicFrameLocks noChangeAspect="1"/>
          </p:cNvGraphicFramePr>
          <p:nvPr>
            <p:extLst>
              <p:ext uri="{D42A27DB-BD31-4B8C-83A1-F6EECF244321}">
                <p14:modId xmlns:p14="http://schemas.microsoft.com/office/powerpoint/2010/main" val="4197771425"/>
              </p:ext>
            </p:extLst>
          </p:nvPr>
        </p:nvGraphicFramePr>
        <p:xfrm>
          <a:off x="5523723" y="1956455"/>
          <a:ext cx="2028728" cy="2294981"/>
        </p:xfrm>
        <a:graphic>
          <a:graphicData uri="http://schemas.openxmlformats.org/presentationml/2006/ole">
            <mc:AlternateContent xmlns:mc="http://schemas.openxmlformats.org/markup-compatibility/2006">
              <mc:Choice xmlns:v="urn:schemas-microsoft-com:vml" Requires="v">
                <p:oleObj r:id="rId2" imgW="11922249" imgH="13484311" progId="">
                  <p:embed/>
                </p:oleObj>
              </mc:Choice>
              <mc:Fallback>
                <p:oleObj r:id="rId2" imgW="11922249" imgH="13484311" progId="">
                  <p:embed/>
                  <p:pic>
                    <p:nvPicPr>
                      <p:cNvPr id="0" name=""/>
                      <p:cNvPicPr/>
                      <p:nvPr/>
                    </p:nvPicPr>
                    <p:blipFill>
                      <a:blip r:embed="rId3"/>
                      <a:stretch>
                        <a:fillRect/>
                      </a:stretch>
                    </p:blipFill>
                    <p:spPr>
                      <a:xfrm>
                        <a:off x="5523723" y="1956455"/>
                        <a:ext cx="2028728" cy="2294981"/>
                      </a:xfrm>
                      <a:prstGeom prst="rect">
                        <a:avLst/>
                      </a:prstGeom>
                    </p:spPr>
                  </p:pic>
                </p:oleObj>
              </mc:Fallback>
            </mc:AlternateContent>
          </a:graphicData>
        </a:graphic>
      </p:graphicFrame>
    </p:spTree>
    <p:extLst>
      <p:ext uri="{BB962C8B-B14F-4D97-AF65-F5344CB8AC3E}">
        <p14:creationId xmlns:p14="http://schemas.microsoft.com/office/powerpoint/2010/main" val="399927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6FBC2-76BD-66CB-D7AA-10364A1E9E2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D94391-5D8E-0C49-9FDF-3D3885C65332}"/>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１．総論</a:t>
            </a:r>
            <a:endParaRPr kumimoji="1" lang="ja-JP" altLang="en-US" sz="4000" dirty="0">
              <a:solidFill>
                <a:schemeClr val="accent1"/>
              </a:solidFill>
              <a:latin typeface="+mj-ea"/>
            </a:endParaRPr>
          </a:p>
        </p:txBody>
      </p:sp>
      <p:sp>
        <p:nvSpPr>
          <p:cNvPr id="4" name="テキスト ボックス 3">
            <a:extLst>
              <a:ext uri="{FF2B5EF4-FFF2-40B4-BE49-F238E27FC236}">
                <a16:creationId xmlns:a16="http://schemas.microsoft.com/office/drawing/2014/main" id="{F73AD9E7-7439-E940-4F06-5D81E8E4DD74}"/>
              </a:ext>
            </a:extLst>
          </p:cNvPr>
          <p:cNvSpPr txBox="1"/>
          <p:nvPr/>
        </p:nvSpPr>
        <p:spPr>
          <a:xfrm>
            <a:off x="797770" y="2192684"/>
            <a:ext cx="7492482" cy="1783822"/>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基本方針</a:t>
            </a:r>
            <a:endParaRPr lang="en-US" altLang="ja-JP" b="0" i="0" dirty="0">
              <a:solidFill>
                <a:srgbClr val="001D35"/>
              </a:solidFill>
              <a:effectLst/>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推進体制</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リスクの把握</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優先業務の選定</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５　研修・訓練の実施、</a:t>
            </a:r>
            <a:r>
              <a:rPr lang="en-US" altLang="ja-JP" dirty="0">
                <a:solidFill>
                  <a:srgbClr val="001D35"/>
                </a:solidFill>
                <a:latin typeface="Arial" panose="020B0604020202020204" pitchFamily="34" charset="0"/>
              </a:rPr>
              <a:t>BCP</a:t>
            </a:r>
            <a:r>
              <a:rPr lang="ja-JP" altLang="en-US" dirty="0">
                <a:solidFill>
                  <a:srgbClr val="001D35"/>
                </a:solidFill>
                <a:latin typeface="Arial" panose="020B0604020202020204" pitchFamily="34" charset="0"/>
              </a:rPr>
              <a:t>の検証・見直し</a:t>
            </a:r>
            <a:endParaRPr lang="ja-JP" altLang="en-US" b="0" i="0" dirty="0">
              <a:solidFill>
                <a:srgbClr val="001D35"/>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42FBC0AB-52DD-9433-F6A1-A15A809E26BD}"/>
              </a:ext>
            </a:extLst>
          </p:cNvPr>
          <p:cNvSpPr txBox="1"/>
          <p:nvPr/>
        </p:nvSpPr>
        <p:spPr>
          <a:xfrm>
            <a:off x="1077689" y="4116469"/>
            <a:ext cx="7492481" cy="2054024"/>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①</a:t>
            </a:r>
            <a:r>
              <a:rPr lang="ja-JP" altLang="en-US" sz="1600" u="sng" dirty="0">
                <a:solidFill>
                  <a:srgbClr val="0070C0"/>
                </a:solidFill>
                <a:latin typeface="Arial" panose="020B0604020202020204" pitchFamily="34" charset="0"/>
              </a:rPr>
              <a:t>利用者</a:t>
            </a:r>
            <a:r>
              <a:rPr lang="ja-JP" altLang="en-US" sz="1600" dirty="0">
                <a:solidFill>
                  <a:srgbClr val="0070C0"/>
                </a:solidFill>
                <a:latin typeface="Arial" panose="020B0604020202020204" pitchFamily="34" charset="0"/>
              </a:rPr>
              <a:t>や</a:t>
            </a:r>
            <a:r>
              <a:rPr lang="ja-JP" altLang="en-US" sz="1600" u="sng" dirty="0">
                <a:solidFill>
                  <a:srgbClr val="0070C0"/>
                </a:solidFill>
                <a:latin typeface="Arial" panose="020B0604020202020204" pitchFamily="34" charset="0"/>
              </a:rPr>
              <a:t>職員の安全の確保</a:t>
            </a:r>
            <a:r>
              <a:rPr lang="ja-JP" altLang="en-US" sz="1600" dirty="0">
                <a:solidFill>
                  <a:srgbClr val="0070C0"/>
                </a:solidFill>
                <a:latin typeface="Arial" panose="020B0604020202020204" pitchFamily="34" charset="0"/>
              </a:rPr>
              <a:t>、</a:t>
            </a:r>
            <a:r>
              <a:rPr lang="ja-JP" altLang="en-US" sz="1600" u="sng" dirty="0">
                <a:solidFill>
                  <a:srgbClr val="0070C0"/>
                </a:solidFill>
                <a:latin typeface="Arial" panose="020B0604020202020204" pitchFamily="34" charset="0"/>
              </a:rPr>
              <a:t>サービスの継続</a:t>
            </a:r>
            <a:r>
              <a:rPr lang="ja-JP" altLang="en-US" sz="1600" dirty="0">
                <a:solidFill>
                  <a:srgbClr val="0070C0"/>
                </a:solidFill>
                <a:latin typeface="Arial" panose="020B0604020202020204" pitchFamily="34" charset="0"/>
              </a:rPr>
              <a:t>に努めることを記載。②推進体制では平常時に計画の見直しや研修訓練を誰が行うのか、発災時には誰がリーダーシップをとっていくのかを決めておく。③リスクの把握をする。市町村のハザードマップは水害が主だが、地震や台風（高地）も確認しておく。④居宅介護支援事業では、利用者の安全確認・サービス提供体制の確認・確保が主な業務。複数の事業を運営する事業所では優先業務の選定が必要になってきます。</a:t>
            </a:r>
            <a:endParaRPr lang="en-US" altLang="ja-JP" sz="1600" dirty="0">
              <a:solidFill>
                <a:srgbClr val="0070C0"/>
              </a:solidFill>
              <a:latin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D2C93165-F0EE-4BCF-A483-34F208B1E8AD}"/>
              </a:ext>
            </a:extLst>
          </p:cNvPr>
          <p:cNvSpPr>
            <a:spLocks noGrp="1"/>
          </p:cNvSpPr>
          <p:nvPr>
            <p:ph type="sldNum" sz="quarter" idx="12"/>
          </p:nvPr>
        </p:nvSpPr>
        <p:spPr/>
        <p:txBody>
          <a:bodyPr/>
          <a:lstStyle/>
          <a:p>
            <a:fld id="{8E33FDC9-7170-49FC-9623-C7EF9513EABE}" type="slidenum">
              <a:rPr kumimoji="1" lang="ja-JP" altLang="en-US" smtClean="0"/>
              <a:t>6</a:t>
            </a:fld>
            <a:endParaRPr kumimoji="1" lang="ja-JP" altLang="en-US"/>
          </a:p>
        </p:txBody>
      </p:sp>
    </p:spTree>
    <p:extLst>
      <p:ext uri="{BB962C8B-B14F-4D97-AF65-F5344CB8AC3E}">
        <p14:creationId xmlns:p14="http://schemas.microsoft.com/office/powerpoint/2010/main" val="65604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77C8-8C8E-D3D5-CE1F-2661F228A7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68CAE1E-8423-E4D3-C825-18AEDFD95A7F}"/>
              </a:ext>
            </a:extLst>
          </p:cNvPr>
          <p:cNvSpPr>
            <a:spLocks noGrp="1"/>
          </p:cNvSpPr>
          <p:nvPr>
            <p:ph type="title"/>
          </p:nvPr>
        </p:nvSpPr>
        <p:spPr>
          <a:xfrm>
            <a:off x="797770" y="484632"/>
            <a:ext cx="7772400" cy="1609344"/>
          </a:xfrm>
        </p:spPr>
        <p:txBody>
          <a:bodyPr>
            <a:normAutofit fontScale="90000"/>
          </a:bodyPr>
          <a:lstStyle/>
          <a:p>
            <a:pPr>
              <a:lnSpc>
                <a:spcPts val="6000"/>
              </a:lnSpc>
            </a:pPr>
            <a:r>
              <a:rPr kumimoji="1" lang="ja-JP" altLang="en-US" sz="4000" dirty="0"/>
              <a:t>業務継続計画（自然災害</a:t>
            </a:r>
            <a:r>
              <a:rPr lang="ja-JP" altLang="en-US" sz="4000" dirty="0"/>
              <a:t>ＢＣＰ）</a:t>
            </a:r>
            <a:br>
              <a:rPr lang="en-US" altLang="ja-JP" sz="4000" dirty="0"/>
            </a:br>
            <a:r>
              <a:rPr lang="ja-JP" altLang="en-US" sz="4400" dirty="0">
                <a:solidFill>
                  <a:schemeClr val="accent1"/>
                </a:solidFill>
              </a:rPr>
              <a:t>２．平常時の対応</a:t>
            </a:r>
            <a:endParaRPr kumimoji="1" lang="ja-JP" altLang="en-US" sz="4400" dirty="0">
              <a:solidFill>
                <a:schemeClr val="accent1"/>
              </a:solidFill>
              <a:latin typeface="+mj-ea"/>
            </a:endParaRPr>
          </a:p>
        </p:txBody>
      </p:sp>
      <p:sp>
        <p:nvSpPr>
          <p:cNvPr id="4" name="テキスト ボックス 3">
            <a:extLst>
              <a:ext uri="{FF2B5EF4-FFF2-40B4-BE49-F238E27FC236}">
                <a16:creationId xmlns:a16="http://schemas.microsoft.com/office/drawing/2014/main" id="{33EB8AE9-DC1F-3514-7D90-B42D444CB828}"/>
              </a:ext>
            </a:extLst>
          </p:cNvPr>
          <p:cNvSpPr txBox="1"/>
          <p:nvPr/>
        </p:nvSpPr>
        <p:spPr>
          <a:xfrm>
            <a:off x="797770" y="2192684"/>
            <a:ext cx="3531634" cy="1411925"/>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建物設備の安全対策</a:t>
            </a:r>
            <a:endParaRPr lang="en-US" altLang="ja-JP" b="0" i="0" dirty="0">
              <a:solidFill>
                <a:srgbClr val="001D35"/>
              </a:solidFill>
              <a:effectLst/>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電気が止まった場合の対策</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ガスが止まった場合の対策</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水道が止まった場合の対策</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6E8AA9D9-9921-B8D4-495A-B8FB9E8F268A}"/>
              </a:ext>
            </a:extLst>
          </p:cNvPr>
          <p:cNvSpPr txBox="1"/>
          <p:nvPr/>
        </p:nvSpPr>
        <p:spPr>
          <a:xfrm>
            <a:off x="1054359" y="4116469"/>
            <a:ext cx="7515811" cy="2054024"/>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まずは職員の命を守ることが最優先です。①建物の建築年が</a:t>
            </a:r>
            <a:r>
              <a:rPr lang="en-US" altLang="ja-JP" sz="1600" dirty="0">
                <a:solidFill>
                  <a:srgbClr val="0070C0"/>
                </a:solidFill>
                <a:latin typeface="Arial" panose="020B0604020202020204" pitchFamily="34" charset="0"/>
              </a:rPr>
              <a:t>1981</a:t>
            </a:r>
            <a:r>
              <a:rPr lang="ja-JP" altLang="en-US" sz="1600" dirty="0">
                <a:solidFill>
                  <a:srgbClr val="0070C0"/>
                </a:solidFill>
                <a:latin typeface="Arial" panose="020B0604020202020204" pitchFamily="34" charset="0"/>
              </a:rPr>
              <a:t>年以前の建物は耐震補強を検討しましょう。キャビネット（書庫）は倒れます。硝子は割れます。冷蔵庫は部屋の中を走ります。②電気の確保を検討します。④水道は飲料水の確保と生活用水の確保が必要です。⑤事務所の固定電話は停電時に使えますか。モバイルバッテリーや手動式充電器などを準備。⑦必要品の備蓄では最低被災後３日間分の準備が必要です。担当者を決めて定期的に確認しましょう。</a:t>
            </a:r>
            <a:endParaRPr lang="en-US" altLang="ja-JP" sz="1600" dirty="0">
              <a:solidFill>
                <a:srgbClr val="0070C0"/>
              </a:solidFill>
              <a:latin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E58F2361-B7E5-8EAE-D1AC-C69D0FDD78F6}"/>
              </a:ext>
            </a:extLst>
          </p:cNvPr>
          <p:cNvSpPr>
            <a:spLocks noGrp="1"/>
          </p:cNvSpPr>
          <p:nvPr>
            <p:ph type="sldNum" sz="quarter" idx="12"/>
          </p:nvPr>
        </p:nvSpPr>
        <p:spPr/>
        <p:txBody>
          <a:bodyPr/>
          <a:lstStyle/>
          <a:p>
            <a:fld id="{8E33FDC9-7170-49FC-9623-C7EF9513EABE}" type="slidenum">
              <a:rPr kumimoji="1" lang="ja-JP" altLang="en-US" smtClean="0"/>
              <a:t>7</a:t>
            </a:fld>
            <a:endParaRPr kumimoji="1" lang="ja-JP" altLang="en-US"/>
          </a:p>
        </p:txBody>
      </p:sp>
      <p:sp>
        <p:nvSpPr>
          <p:cNvPr id="6" name="テキスト ボックス 5">
            <a:extLst>
              <a:ext uri="{FF2B5EF4-FFF2-40B4-BE49-F238E27FC236}">
                <a16:creationId xmlns:a16="http://schemas.microsoft.com/office/drawing/2014/main" id="{9DD26C50-31CD-C6E8-E716-4E34370E6F01}"/>
              </a:ext>
            </a:extLst>
          </p:cNvPr>
          <p:cNvSpPr txBox="1"/>
          <p:nvPr/>
        </p:nvSpPr>
        <p:spPr>
          <a:xfrm>
            <a:off x="4702628" y="2195794"/>
            <a:ext cx="4260777" cy="1783822"/>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５　通信、システムが止まった場合</a:t>
            </a:r>
            <a:endParaRPr lang="en-US" altLang="ja-JP" b="0" i="0" dirty="0">
              <a:solidFill>
                <a:srgbClr val="001D35"/>
              </a:solidFill>
              <a:effectLst/>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　　</a:t>
            </a:r>
            <a:r>
              <a:rPr lang="ja-JP" altLang="en-US" b="0" i="0" dirty="0">
                <a:solidFill>
                  <a:srgbClr val="001D35"/>
                </a:solidFill>
                <a:effectLst/>
                <a:latin typeface="Arial" panose="020B0604020202020204" pitchFamily="34" charset="0"/>
              </a:rPr>
              <a:t>の対策</a:t>
            </a:r>
            <a:endParaRPr lang="en-US" altLang="ja-JP" b="0" i="0" dirty="0">
              <a:solidFill>
                <a:srgbClr val="001D35"/>
              </a:solidFill>
              <a:effectLst/>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６　衛生面（トイレ等）の対策</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７　必要品の備蓄</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８　資金手当て</a:t>
            </a:r>
            <a:endParaRPr lang="en-US" altLang="ja-JP" dirty="0">
              <a:solidFill>
                <a:srgbClr val="001D35"/>
              </a:solidFill>
              <a:latin typeface="Arial" panose="020B0604020202020204" pitchFamily="34" charset="0"/>
            </a:endParaRPr>
          </a:p>
        </p:txBody>
      </p:sp>
    </p:spTree>
    <p:extLst>
      <p:ext uri="{BB962C8B-B14F-4D97-AF65-F5344CB8AC3E}">
        <p14:creationId xmlns:p14="http://schemas.microsoft.com/office/powerpoint/2010/main" val="194671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20FA5-560E-4871-8050-8E620DB3EB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B31134-8249-EB83-5E75-D2E016C3CBFA}"/>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３．緊急時の対応</a:t>
            </a:r>
            <a:endParaRPr kumimoji="1" lang="ja-JP" altLang="en-US" sz="4000" dirty="0">
              <a:solidFill>
                <a:schemeClr val="accent1"/>
              </a:solidFill>
              <a:latin typeface="+mj-ea"/>
            </a:endParaRPr>
          </a:p>
        </p:txBody>
      </p:sp>
      <p:sp>
        <p:nvSpPr>
          <p:cNvPr id="4" name="テキスト ボックス 3">
            <a:extLst>
              <a:ext uri="{FF2B5EF4-FFF2-40B4-BE49-F238E27FC236}">
                <a16:creationId xmlns:a16="http://schemas.microsoft.com/office/drawing/2014/main" id="{863D7D9D-A380-41C1-4E40-E28588A075E8}"/>
              </a:ext>
            </a:extLst>
          </p:cNvPr>
          <p:cNvSpPr txBox="1"/>
          <p:nvPr/>
        </p:nvSpPr>
        <p:spPr>
          <a:xfrm>
            <a:off x="797769" y="2192684"/>
            <a:ext cx="4222099" cy="3643305"/>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en-US" altLang="ja-JP" b="0" i="0" dirty="0">
                <a:solidFill>
                  <a:srgbClr val="001D35"/>
                </a:solidFill>
                <a:effectLst/>
                <a:latin typeface="Arial" panose="020B0604020202020204" pitchFamily="34" charset="0"/>
              </a:rPr>
              <a:t>BCP</a:t>
            </a:r>
            <a:r>
              <a:rPr lang="ja-JP" altLang="en-US" b="0" i="0" dirty="0">
                <a:solidFill>
                  <a:srgbClr val="001D35"/>
                </a:solidFill>
                <a:effectLst/>
                <a:latin typeface="Arial" panose="020B0604020202020204" pitchFamily="34" charset="0"/>
              </a:rPr>
              <a:t>発動基準</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行動基準</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対応体制</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対応拠点</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５　安否確認</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６</a:t>
            </a:r>
            <a:r>
              <a:rPr lang="ja-JP" altLang="en-US" b="0" i="0" dirty="0">
                <a:solidFill>
                  <a:srgbClr val="001D35"/>
                </a:solidFill>
                <a:effectLst/>
                <a:latin typeface="Arial" panose="020B0604020202020204" pitchFamily="34" charset="0"/>
              </a:rPr>
              <a:t>　職員参集基準</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７　施設内外での避難場所・避難方法</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８　重要業務の継続</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９　職員の管理</a:t>
            </a:r>
            <a:endParaRPr lang="en-US" altLang="ja-JP" dirty="0">
              <a:solidFill>
                <a:srgbClr val="001D35"/>
              </a:solidFill>
              <a:latin typeface="Arial" panose="020B0604020202020204" pitchFamily="34" charset="0"/>
            </a:endParaRPr>
          </a:p>
          <a:p>
            <a:pPr algn="l" fontAlgn="ctr">
              <a:lnSpc>
                <a:spcPts val="1400"/>
              </a:lnSpc>
              <a:spcAft>
                <a:spcPts val="1500"/>
              </a:spcAft>
            </a:pPr>
            <a:r>
              <a:rPr lang="en-US" altLang="ja-JP" dirty="0">
                <a:solidFill>
                  <a:srgbClr val="001D35"/>
                </a:solidFill>
                <a:latin typeface="Arial" panose="020B0604020202020204" pitchFamily="34" charset="0"/>
              </a:rPr>
              <a:t>10</a:t>
            </a:r>
            <a:r>
              <a:rPr lang="ja-JP" altLang="en-US" dirty="0">
                <a:solidFill>
                  <a:srgbClr val="001D35"/>
                </a:solidFill>
                <a:latin typeface="Arial" panose="020B0604020202020204" pitchFamily="34" charset="0"/>
              </a:rPr>
              <a:t>　復旧対応</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F5C26700-13C7-BBC7-5B4C-30162F010475}"/>
              </a:ext>
            </a:extLst>
          </p:cNvPr>
          <p:cNvSpPr txBox="1"/>
          <p:nvPr/>
        </p:nvSpPr>
        <p:spPr>
          <a:xfrm>
            <a:off x="5100996" y="2093976"/>
            <a:ext cx="3382350" cy="3387722"/>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１～４</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どんな災害が発生した時に</a:t>
            </a:r>
            <a:r>
              <a:rPr lang="en-US" altLang="ja-JP" sz="1600" dirty="0">
                <a:solidFill>
                  <a:srgbClr val="0070C0"/>
                </a:solidFill>
                <a:latin typeface="Arial" panose="020B0604020202020204" pitchFamily="34" charset="0"/>
              </a:rPr>
              <a:t>BCP</a:t>
            </a:r>
            <a:r>
              <a:rPr lang="ja-JP" altLang="en-US" sz="1600" dirty="0">
                <a:solidFill>
                  <a:srgbClr val="0070C0"/>
                </a:solidFill>
                <a:latin typeface="Arial" panose="020B0604020202020204" pitchFamily="34" charset="0"/>
              </a:rPr>
              <a:t>を発動し、だれが？ どこで？</a:t>
            </a:r>
            <a:r>
              <a:rPr lang="en-US" altLang="ja-JP" sz="1600" dirty="0">
                <a:solidFill>
                  <a:srgbClr val="0070C0"/>
                </a:solidFill>
                <a:latin typeface="Arial" panose="020B0604020202020204" pitchFamily="34" charset="0"/>
              </a:rPr>
              <a:t> </a:t>
            </a:r>
            <a:r>
              <a:rPr lang="ja-JP" altLang="en-US" sz="1600" dirty="0">
                <a:solidFill>
                  <a:srgbClr val="0070C0"/>
                </a:solidFill>
                <a:latin typeface="Arial" panose="020B0604020202020204" pitchFamily="34" charset="0"/>
              </a:rPr>
              <a:t>対応していくのか。</a:t>
            </a:r>
            <a:endParaRPr lang="en-US" altLang="ja-JP" sz="1600" dirty="0">
              <a:solidFill>
                <a:srgbClr val="0070C0"/>
              </a:solidFill>
              <a:latin typeface="Arial" panose="020B0604020202020204" pitchFamily="34" charset="0"/>
            </a:endParaRPr>
          </a:p>
          <a:p>
            <a:pPr>
              <a:lnSpc>
                <a:spcPts val="2600"/>
              </a:lnSpc>
            </a:pP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２～９</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発災時に職員はどう行動するのか。</a:t>
            </a:r>
            <a:endParaRPr lang="en-US" altLang="ja-JP" sz="1600" dirty="0">
              <a:solidFill>
                <a:srgbClr val="0070C0"/>
              </a:solidFill>
              <a:latin typeface="Arial" panose="020B0604020202020204" pitchFamily="34" charset="0"/>
            </a:endParaRPr>
          </a:p>
          <a:p>
            <a:pPr>
              <a:lnSpc>
                <a:spcPts val="2600"/>
              </a:lnSpc>
            </a:pP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８～１０</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重要業務をどう継続していくのか。</a:t>
            </a:r>
          </a:p>
        </p:txBody>
      </p:sp>
      <p:sp>
        <p:nvSpPr>
          <p:cNvPr id="6" name="スライド番号プレースホルダー 5">
            <a:extLst>
              <a:ext uri="{FF2B5EF4-FFF2-40B4-BE49-F238E27FC236}">
                <a16:creationId xmlns:a16="http://schemas.microsoft.com/office/drawing/2014/main" id="{C9BFEA1C-4CA4-CA50-1262-42C7F86E15C6}"/>
              </a:ext>
            </a:extLst>
          </p:cNvPr>
          <p:cNvSpPr>
            <a:spLocks noGrp="1"/>
          </p:cNvSpPr>
          <p:nvPr>
            <p:ph type="sldNum" sz="quarter" idx="12"/>
          </p:nvPr>
        </p:nvSpPr>
        <p:spPr/>
        <p:txBody>
          <a:bodyPr/>
          <a:lstStyle/>
          <a:p>
            <a:fld id="{8E33FDC9-7170-49FC-9623-C7EF9513EABE}" type="slidenum">
              <a:rPr kumimoji="1" lang="ja-JP" altLang="en-US" smtClean="0"/>
              <a:t>8</a:t>
            </a:fld>
            <a:endParaRPr kumimoji="1" lang="ja-JP" altLang="en-US"/>
          </a:p>
        </p:txBody>
      </p:sp>
    </p:spTree>
    <p:extLst>
      <p:ext uri="{BB962C8B-B14F-4D97-AF65-F5344CB8AC3E}">
        <p14:creationId xmlns:p14="http://schemas.microsoft.com/office/powerpoint/2010/main" val="47965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2E25-436A-A488-87BF-CF9FC30C802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2387183-1314-5D76-40C2-F702662CBF5B}"/>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sz="3600" dirty="0"/>
              <a:t>業務継続計画（自然災害</a:t>
            </a:r>
            <a:r>
              <a:rPr lang="ja-JP" altLang="en-US" sz="3600" dirty="0"/>
              <a:t>ＢＣＰ）</a:t>
            </a:r>
            <a:br>
              <a:rPr lang="en-US" altLang="ja-JP" sz="3600" dirty="0"/>
            </a:br>
            <a:r>
              <a:rPr lang="ja-JP" altLang="en-US" sz="4000" dirty="0">
                <a:solidFill>
                  <a:schemeClr val="accent1"/>
                </a:solidFill>
              </a:rPr>
              <a:t>３．緊急時の対応①</a:t>
            </a:r>
            <a:endParaRPr kumimoji="1" lang="ja-JP" altLang="en-US" sz="4000" dirty="0">
              <a:solidFill>
                <a:schemeClr val="accent1"/>
              </a:solidFill>
              <a:latin typeface="+mj-ea"/>
            </a:endParaRPr>
          </a:p>
        </p:txBody>
      </p:sp>
      <p:sp>
        <p:nvSpPr>
          <p:cNvPr id="4" name="テキスト ボックス 3">
            <a:extLst>
              <a:ext uri="{FF2B5EF4-FFF2-40B4-BE49-F238E27FC236}">
                <a16:creationId xmlns:a16="http://schemas.microsoft.com/office/drawing/2014/main" id="{9043950B-FB16-751E-50A3-48941A30CACE}"/>
              </a:ext>
            </a:extLst>
          </p:cNvPr>
          <p:cNvSpPr txBox="1"/>
          <p:nvPr/>
        </p:nvSpPr>
        <p:spPr>
          <a:xfrm>
            <a:off x="797770" y="2192684"/>
            <a:ext cx="3410336" cy="1783822"/>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en-US" altLang="ja-JP" b="0" i="0" dirty="0">
                <a:solidFill>
                  <a:srgbClr val="001D35"/>
                </a:solidFill>
                <a:effectLst/>
                <a:latin typeface="Arial" panose="020B0604020202020204" pitchFamily="34" charset="0"/>
              </a:rPr>
              <a:t>BCP</a:t>
            </a:r>
            <a:r>
              <a:rPr lang="ja-JP" altLang="en-US" b="0" i="0" dirty="0">
                <a:solidFill>
                  <a:srgbClr val="001D35"/>
                </a:solidFill>
                <a:effectLst/>
                <a:latin typeface="Arial" panose="020B0604020202020204" pitchFamily="34" charset="0"/>
              </a:rPr>
              <a:t>発動基準</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行動基準</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対応体制</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対応拠点</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５　安否確認（職員）</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EFA83CF7-91C4-37A6-2AF8-AB8F5C974E46}"/>
              </a:ext>
            </a:extLst>
          </p:cNvPr>
          <p:cNvSpPr txBox="1"/>
          <p:nvPr/>
        </p:nvSpPr>
        <p:spPr>
          <a:xfrm>
            <a:off x="3377682" y="2093976"/>
            <a:ext cx="5192488" cy="4387996"/>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①災害の種類ごとに発動基準を設定する必要があります。せめて地震の場合と水害の場合で設定しましょう。②発災時の行動を事業所内、事業所外、就業時間外にわけて考えておくとわかりやすいです。まずは「自らと家族の安全」が最優先。安全の確保→安否の連絡→情報の収集とつながっていきます。③発災時だれが何をするのかを決めておきます。ただし全員が参集できるとは限りません。④基本的に事務所ですが、居宅介護支援事業所でクラウド型の介護ソフトが使える場合は「基本的に参集しない」という選択もあります。訪問介護事業所も参集しないことも考えられます。</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⑤電話が通じないことも考え、安否を報告する方法を考えておきます。</a:t>
            </a:r>
          </a:p>
        </p:txBody>
      </p:sp>
      <p:sp>
        <p:nvSpPr>
          <p:cNvPr id="6" name="スライド番号プレースホルダー 5">
            <a:extLst>
              <a:ext uri="{FF2B5EF4-FFF2-40B4-BE49-F238E27FC236}">
                <a16:creationId xmlns:a16="http://schemas.microsoft.com/office/drawing/2014/main" id="{5D589F13-04E3-D1EB-6A01-91EA3E45178C}"/>
              </a:ext>
            </a:extLst>
          </p:cNvPr>
          <p:cNvSpPr>
            <a:spLocks noGrp="1"/>
          </p:cNvSpPr>
          <p:nvPr>
            <p:ph type="sldNum" sz="quarter" idx="12"/>
          </p:nvPr>
        </p:nvSpPr>
        <p:spPr/>
        <p:txBody>
          <a:bodyPr/>
          <a:lstStyle/>
          <a:p>
            <a:fld id="{8E33FDC9-7170-49FC-9623-C7EF9513EABE}" type="slidenum">
              <a:rPr kumimoji="1" lang="ja-JP" altLang="en-US" smtClean="0"/>
              <a:t>9</a:t>
            </a:fld>
            <a:endParaRPr kumimoji="1" lang="ja-JP" altLang="en-US"/>
          </a:p>
        </p:txBody>
      </p:sp>
    </p:spTree>
    <p:extLst>
      <p:ext uri="{BB962C8B-B14F-4D97-AF65-F5344CB8AC3E}">
        <p14:creationId xmlns:p14="http://schemas.microsoft.com/office/powerpoint/2010/main" val="25113798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版活字">
  <a:themeElements>
    <a:clrScheme name="木版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版活字">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版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TM03090434[[fn=木版活字]]</Template>
  <TotalTime>1086</TotalTime>
  <Words>2543</Words>
  <Application>Microsoft Office PowerPoint</Application>
  <PresentationFormat>画面に合わせる (4:3)</PresentationFormat>
  <Paragraphs>248</Paragraphs>
  <Slides>25</Slides>
  <Notes>0</Notes>
  <HiddenSlides>3</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0</vt:i4>
      </vt:variant>
      <vt:variant>
        <vt:lpstr>スライド タイトル</vt:lpstr>
      </vt:variant>
      <vt:variant>
        <vt:i4>25</vt:i4>
      </vt:variant>
    </vt:vector>
  </HeadingPairs>
  <TitlesOfParts>
    <vt:vector size="31" baseType="lpstr">
      <vt:lpstr>游ゴシック</vt:lpstr>
      <vt:lpstr>Arial</vt:lpstr>
      <vt:lpstr>Rockwell</vt:lpstr>
      <vt:lpstr>Rockwell Condensed</vt:lpstr>
      <vt:lpstr>Wingdings</vt:lpstr>
      <vt:lpstr>木版活字</vt:lpstr>
      <vt:lpstr>PowerPoint プレゼンテーション</vt:lpstr>
      <vt:lpstr>業務継続計画（ＢＣＰ）とは</vt:lpstr>
      <vt:lpstr>PowerPoint プレゼンテーション</vt:lpstr>
      <vt:lpstr>自然災害BCPの目的は？</vt:lpstr>
      <vt:lpstr>業務継続計画（自然災害ＢＣＰ）の５つの項目</vt:lpstr>
      <vt:lpstr>業務継続計画（自然災害ＢＣＰ） １．総論</vt:lpstr>
      <vt:lpstr>業務継続計画（自然災害ＢＣＰ） ２．平常時の対応</vt:lpstr>
      <vt:lpstr>業務継続計画（自然災害ＢＣＰ） ３．緊急時の対応</vt:lpstr>
      <vt:lpstr>業務継続計画（自然災害ＢＣＰ） ３．緊急時の対応①</vt:lpstr>
      <vt:lpstr>業務継続計画（自然災害ＢＣＰ） ３．緊急時の対応②</vt:lpstr>
      <vt:lpstr>業務継続計画（自然災害ＢＣＰ） ４．他施設との連携</vt:lpstr>
      <vt:lpstr>業務継続計画（自然災害ＢＣＰ） ５．地域との連携</vt:lpstr>
      <vt:lpstr>業務継続計画ＢＣＰの意義</vt:lpstr>
      <vt:lpstr>業務継続計画（自然災害ＢＣＰ） 居宅介護支援サービス固有事項</vt:lpstr>
      <vt:lpstr>業務継続計画（自然災害ＢＣＰ） 訪問サービス固有事項</vt:lpstr>
      <vt:lpstr>業務継続計画（自然災害ＢＣＰ） 通所サービス固有事項</vt:lpstr>
      <vt:lpstr>あなたの事業所の 「利用者」 は災害が起きても大丈夫ですか？</vt:lpstr>
      <vt:lpstr>災害時ケアマネジメント</vt:lpstr>
      <vt:lpstr>机上訓練テーマ①</vt:lpstr>
      <vt:lpstr>机上訓練テーマ①</vt:lpstr>
      <vt:lpstr>机上訓練テーマ②</vt:lpstr>
      <vt:lpstr>机上訓練テーマ②</vt:lpstr>
      <vt:lpstr>机上訓練テーマ②</vt:lpstr>
      <vt:lpstr>机上訓練テーマ②</vt:lpstr>
      <vt:lpstr>机上訓練テーマ②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英志 高橋</dc:creator>
  <cp:lastModifiedBy>英志 高橋</cp:lastModifiedBy>
  <cp:revision>13</cp:revision>
  <cp:lastPrinted>2025-01-08T08:04:58Z</cp:lastPrinted>
  <dcterms:created xsi:type="dcterms:W3CDTF">2025-01-07T02:41:01Z</dcterms:created>
  <dcterms:modified xsi:type="dcterms:W3CDTF">2025-01-10T05:56:04Z</dcterms:modified>
</cp:coreProperties>
</file>